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6"/>
  </p:notesMasterIdLst>
  <p:sldIdLst>
    <p:sldId id="256" r:id="rId2"/>
    <p:sldId id="544" r:id="rId3"/>
    <p:sldId id="543" r:id="rId4"/>
    <p:sldId id="281" r:id="rId5"/>
    <p:sldId id="326" r:id="rId6"/>
    <p:sldId id="327" r:id="rId7"/>
    <p:sldId id="872" r:id="rId8"/>
    <p:sldId id="467" r:id="rId9"/>
    <p:sldId id="329" r:id="rId10"/>
    <p:sldId id="468" r:id="rId11"/>
    <p:sldId id="469" r:id="rId12"/>
    <p:sldId id="470" r:id="rId13"/>
    <p:sldId id="471" r:id="rId14"/>
    <p:sldId id="472" r:id="rId15"/>
    <p:sldId id="475" r:id="rId16"/>
    <p:sldId id="548" r:id="rId17"/>
    <p:sldId id="473" r:id="rId18"/>
    <p:sldId id="474" r:id="rId19"/>
    <p:sldId id="476" r:id="rId20"/>
    <p:sldId id="477" r:id="rId21"/>
    <p:sldId id="779" r:id="rId22"/>
    <p:sldId id="873" r:id="rId23"/>
    <p:sldId id="589" r:id="rId24"/>
    <p:sldId id="782" r:id="rId25"/>
    <p:sldId id="784" r:id="rId26"/>
    <p:sldId id="783" r:id="rId27"/>
    <p:sldId id="785" r:id="rId28"/>
    <p:sldId id="786" r:id="rId29"/>
    <p:sldId id="780" r:id="rId30"/>
    <p:sldId id="781" r:id="rId31"/>
    <p:sldId id="874" r:id="rId32"/>
    <p:sldId id="609" r:id="rId33"/>
    <p:sldId id="863" r:id="rId34"/>
    <p:sldId id="864" r:id="rId35"/>
    <p:sldId id="865" r:id="rId36"/>
    <p:sldId id="857" r:id="rId37"/>
    <p:sldId id="858" r:id="rId38"/>
    <p:sldId id="859" r:id="rId39"/>
    <p:sldId id="860" r:id="rId40"/>
    <p:sldId id="861" r:id="rId41"/>
    <p:sldId id="862" r:id="rId42"/>
    <p:sldId id="867" r:id="rId43"/>
    <p:sldId id="868" r:id="rId44"/>
    <p:sldId id="869" r:id="rId45"/>
    <p:sldId id="773" r:id="rId46"/>
    <p:sldId id="875" r:id="rId47"/>
    <p:sldId id="789" r:id="rId48"/>
    <p:sldId id="790" r:id="rId49"/>
    <p:sldId id="791" r:id="rId50"/>
    <p:sldId id="792" r:id="rId51"/>
    <p:sldId id="531" r:id="rId52"/>
    <p:sldId id="532" r:id="rId53"/>
    <p:sldId id="533" r:id="rId54"/>
    <p:sldId id="534" r:id="rId55"/>
    <p:sldId id="876" r:id="rId56"/>
    <p:sldId id="325" r:id="rId57"/>
    <p:sldId id="877" r:id="rId58"/>
    <p:sldId id="604" r:id="rId59"/>
    <p:sldId id="606" r:id="rId60"/>
    <p:sldId id="602" r:id="rId61"/>
    <p:sldId id="603" r:id="rId62"/>
    <p:sldId id="605" r:id="rId63"/>
    <p:sldId id="608" r:id="rId64"/>
    <p:sldId id="607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956" autoAdjust="0"/>
  </p:normalViewPr>
  <p:slideViewPr>
    <p:cSldViewPr snapToGrid="0" showGuides="1">
      <p:cViewPr varScale="1">
        <p:scale>
          <a:sx n="79" d="100"/>
          <a:sy n="79" d="100"/>
        </p:scale>
        <p:origin x="850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397F7-332A-4A50-B1D3-A64C8DDA38F3}" type="datetimeFigureOut">
              <a:rPr lang="en-US" smtClean="0"/>
              <a:t>22-Feb-20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C4A62-BA2D-40BE-8B89-E25182DBD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834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</a:t>
            </a:r>
            <a:r>
              <a:rPr lang="en-US" dirty="0" err="1"/>
              <a:t>lim</a:t>
            </a:r>
            <a:r>
              <a:rPr lang="en-US" dirty="0"/>
              <a:t>_{x\to -\</a:t>
            </a:r>
            <a:r>
              <a:rPr lang="en-US" dirty="0" err="1"/>
              <a:t>infty</a:t>
            </a:r>
            <a:r>
              <a:rPr lang="en-US" dirty="0"/>
              <a:t>}F_X(x)=0, \quad \</a:t>
            </a:r>
            <a:r>
              <a:rPr lang="en-US" dirty="0" err="1"/>
              <a:t>lim</a:t>
            </a:r>
            <a:r>
              <a:rPr lang="en-US" dirty="0"/>
              <a:t>_{x\to +\</a:t>
            </a:r>
            <a:r>
              <a:rPr lang="en-US" dirty="0" err="1"/>
              <a:t>infty</a:t>
            </a:r>
            <a:r>
              <a:rPr lang="en-US" dirty="0"/>
              <a:t>}F_X(x)=1</a:t>
            </a:r>
          </a:p>
          <a:p>
            <a:endParaRPr lang="en-US" dirty="0"/>
          </a:p>
          <a:p>
            <a:r>
              <a:rPr lang="en-US" dirty="0"/>
              <a:t>===========</a:t>
            </a:r>
          </a:p>
          <a:p>
            <a:endParaRPr lang="en-US" dirty="0"/>
          </a:p>
          <a:p>
            <a:r>
              <a:rPr lang="en-US" dirty="0" err="1"/>
              <a:t>f_X</a:t>
            </a:r>
            <a:r>
              <a:rPr lang="en-US" dirty="0"/>
              <a:t>(x) = {</a:t>
            </a:r>
            <a:r>
              <a:rPr lang="en-US" dirty="0" err="1"/>
              <a:t>dF_X</a:t>
            </a:r>
            <a:r>
              <a:rPr lang="en-US" dirty="0"/>
              <a:t>(x) \over dx} \, \, \, \, \, \, \,\text{OR} \, \, \, \, \, \, \, F_X(x) = \int_{-\</a:t>
            </a:r>
            <a:r>
              <a:rPr lang="en-US" dirty="0" err="1"/>
              <a:t>infty</a:t>
            </a:r>
            <a:r>
              <a:rPr lang="en-US" dirty="0"/>
              <a:t>}^x </a:t>
            </a:r>
            <a:r>
              <a:rPr lang="en-US" dirty="0" err="1"/>
              <a:t>f_X</a:t>
            </a:r>
            <a:r>
              <a:rPr lang="en-US" dirty="0"/>
              <a:t>(t)\,dt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38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15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F_Y(y) =P(Y \le y)= \</a:t>
            </a:r>
            <a:r>
              <a:rPr lang="es-ES" dirty="0" err="1"/>
              <a:t>begin</a:t>
            </a:r>
            <a:r>
              <a:rPr lang="es-ES" dirty="0"/>
              <a:t>{cases}</a:t>
            </a:r>
          </a:p>
          <a:p>
            <a:r>
              <a:rPr lang="es-ES" dirty="0"/>
              <a:t>0 &amp;:\ y &lt; 0\\</a:t>
            </a:r>
          </a:p>
          <a:p>
            <a:r>
              <a:rPr lang="es-ES" dirty="0"/>
              <a:t>y &amp;:\ 0 \le y \le 255\\</a:t>
            </a:r>
          </a:p>
          <a:p>
            <a:r>
              <a:rPr lang="es-ES" dirty="0"/>
              <a:t>1 &amp;:\ y &gt; 255</a:t>
            </a:r>
          </a:p>
          <a:p>
            <a:r>
              <a:rPr lang="es-ES" dirty="0"/>
              <a:t>\</a:t>
            </a:r>
            <a:r>
              <a:rPr lang="es-ES" dirty="0" err="1"/>
              <a:t>end</a:t>
            </a:r>
            <a:r>
              <a:rPr lang="es-ES" dirty="0"/>
              <a:t>{cases}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047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k = \theta_{TH}(f*</a:t>
            </a:r>
            <a:r>
              <a:rPr lang="en-US" dirty="0" err="1"/>
              <a:t>s,t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130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k = \theta_{TH}(f*</a:t>
            </a:r>
            <a:r>
              <a:rPr lang="en-US" dirty="0" err="1"/>
              <a:t>s,t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623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k = \theta_{TH}(f*</a:t>
            </a:r>
            <a:r>
              <a:rPr lang="en-US" dirty="0" err="1"/>
              <a:t>s,t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56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k = \theta_{TH}(f*</a:t>
            </a:r>
            <a:r>
              <a:rPr lang="en-US" dirty="0" err="1"/>
              <a:t>s,t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524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955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955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15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12800" y="1"/>
            <a:ext cx="103632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hMaster</a:t>
            </a:r>
            <a:r>
              <a:rPr lang="en-US" dirty="0"/>
              <a:t>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51054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  <a:r>
              <a:rPr lang="en-US" dirty="0" err="1"/>
              <a:t>Mastk</a:t>
            </a:r>
            <a:endParaRPr lang="en-US" dirty="0"/>
          </a:p>
          <a:p>
            <a:r>
              <a:rPr lang="en-US" dirty="0"/>
              <a:t>H</a:t>
            </a:r>
          </a:p>
          <a:p>
            <a:r>
              <a:rPr lang="en-US" dirty="0"/>
              <a:t>Ker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10576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22-Feb-20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59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22-Feb-20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702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698072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22-Feb-20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33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22-Feb-20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20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22-Feb-20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94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22-Feb-20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68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22-Feb-20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934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22-Feb-20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46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22-Feb-20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95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22-Feb-20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6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22-Feb-20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9287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4928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03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aiismath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16385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bability_density_functio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gif"/><Relationship Id="rId5" Type="http://schemas.openxmlformats.org/officeDocument/2006/relationships/image" Target="../media/image40.gif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43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gif"/><Relationship Id="rId4" Type="http://schemas.openxmlformats.org/officeDocument/2006/relationships/image" Target="../media/image7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gif"/><Relationship Id="rId4" Type="http://schemas.openxmlformats.org/officeDocument/2006/relationships/image" Target="../media/image72.g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cs.brown.edu/courses/csci1430/lectures/2020Spring_08_CamerasLightAndColor.pdf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F85B-26D7-4C19-B299-91B2C9FA20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 image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FCAA62-E21A-45DC-B115-49FCE99F0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5695466"/>
            <a:ext cx="8534400" cy="1162534"/>
          </a:xfrm>
        </p:spPr>
        <p:txBody>
          <a:bodyPr/>
          <a:lstStyle/>
          <a:p>
            <a:r>
              <a:rPr lang="en-US" dirty="0"/>
              <a:t>Yoni Chechik</a:t>
            </a:r>
          </a:p>
          <a:p>
            <a:r>
              <a:rPr lang="en-US" dirty="0">
                <a:hlinkClick r:id="rId2"/>
              </a:rPr>
              <a:t>www.AIisMath.com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2" descr="Image result for color correction">
            <a:extLst>
              <a:ext uri="{FF2B5EF4-FFF2-40B4-BE49-F238E27FC236}">
                <a16:creationId xmlns:a16="http://schemas.microsoft.com/office/drawing/2014/main" id="{81DDD0F0-1C3D-4428-A3A3-2200EB4FF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110" y="1090229"/>
            <a:ext cx="8151779" cy="458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42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contrast</a:t>
              </a:r>
              <a:endParaRPr sz="200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FC7B7D5-8AA2-4288-81B6-8DA0AC44ED60}"/>
              </a:ext>
            </a:extLst>
          </p:cNvPr>
          <p:cNvSpPr/>
          <p:nvPr/>
        </p:nvSpPr>
        <p:spPr>
          <a:xfrm>
            <a:off x="3135296" y="3078624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AFF81F-F7F6-4C39-A026-57BE819D9C5F}"/>
              </a:ext>
            </a:extLst>
          </p:cNvPr>
          <p:cNvSpPr/>
          <p:nvPr/>
        </p:nvSpPr>
        <p:spPr>
          <a:xfrm>
            <a:off x="6072929" y="3144529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1092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53FEFE-2FD7-43B9-A29C-83714A0717F6}"/>
              </a:ext>
            </a:extLst>
          </p:cNvPr>
          <p:cNvSpPr/>
          <p:nvPr/>
        </p:nvSpPr>
        <p:spPr>
          <a:xfrm>
            <a:off x="3187432" y="606683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C38082-9224-454A-AFE7-4962B2B778D7}"/>
              </a:ext>
            </a:extLst>
          </p:cNvPr>
          <p:cNvSpPr/>
          <p:nvPr/>
        </p:nvSpPr>
        <p:spPr>
          <a:xfrm>
            <a:off x="6246692" y="6082945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747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contrast</a:t>
              </a:r>
              <a:endParaRPr sz="200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AAFF81F-F7F6-4C39-A026-57BE819D9C5F}"/>
              </a:ext>
            </a:extLst>
          </p:cNvPr>
          <p:cNvSpPr/>
          <p:nvPr/>
        </p:nvSpPr>
        <p:spPr>
          <a:xfrm>
            <a:off x="6072929" y="3144529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1092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53FEFE-2FD7-43B9-A29C-83714A0717F6}"/>
              </a:ext>
            </a:extLst>
          </p:cNvPr>
          <p:cNvSpPr/>
          <p:nvPr/>
        </p:nvSpPr>
        <p:spPr>
          <a:xfrm>
            <a:off x="3187432" y="606683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C38082-9224-454A-AFE7-4962B2B778D7}"/>
              </a:ext>
            </a:extLst>
          </p:cNvPr>
          <p:cNvSpPr/>
          <p:nvPr/>
        </p:nvSpPr>
        <p:spPr>
          <a:xfrm>
            <a:off x="6246692" y="6082945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70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contrast</a:t>
              </a:r>
              <a:endParaRPr sz="200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AAFF81F-F7F6-4C39-A026-57BE819D9C5F}"/>
              </a:ext>
            </a:extLst>
          </p:cNvPr>
          <p:cNvSpPr/>
          <p:nvPr/>
        </p:nvSpPr>
        <p:spPr>
          <a:xfrm>
            <a:off x="6072929" y="3144529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1092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C38082-9224-454A-AFE7-4962B2B778D7}"/>
              </a:ext>
            </a:extLst>
          </p:cNvPr>
          <p:cNvSpPr/>
          <p:nvPr/>
        </p:nvSpPr>
        <p:spPr>
          <a:xfrm>
            <a:off x="6246692" y="6082945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05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contrast</a:t>
              </a:r>
              <a:endParaRPr sz="200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1092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C38082-9224-454A-AFE7-4962B2B778D7}"/>
              </a:ext>
            </a:extLst>
          </p:cNvPr>
          <p:cNvSpPr/>
          <p:nvPr/>
        </p:nvSpPr>
        <p:spPr>
          <a:xfrm>
            <a:off x="6246692" y="6082945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933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b="0" dirty="0">
                  <a:latin typeface="+mj-lt"/>
                </a:rPr>
                <a:t>ontrast</a:t>
              </a: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20253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41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5AD90-0FFF-4BF0-90DE-3FB10E780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7572B-8257-4B82-9410-3D499609C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762000"/>
            <a:ext cx="6361289" cy="5715000"/>
          </a:xfrm>
        </p:spPr>
        <p:txBody>
          <a:bodyPr/>
          <a:lstStyle/>
          <a:p>
            <a:r>
              <a:rPr lang="en-US" b="1" dirty="0"/>
              <a:t>Contrast</a:t>
            </a:r>
            <a:r>
              <a:rPr lang="en-US" dirty="0"/>
              <a:t> in visual perception is the difference in appearance of two or more parts of a seen field.</a:t>
            </a:r>
          </a:p>
          <a:p>
            <a:r>
              <a:rPr lang="en-US" dirty="0"/>
              <a:t>The human visual system is more sensitive to contrast than absolute luminance; </a:t>
            </a:r>
          </a:p>
          <a:p>
            <a:r>
              <a:rPr lang="en-US" b="1" dirty="0"/>
              <a:t>Contrast ratio</a:t>
            </a:r>
            <a:r>
              <a:rPr lang="en-US" dirty="0"/>
              <a:t>, or </a:t>
            </a:r>
            <a:r>
              <a:rPr lang="en-US" b="1" dirty="0"/>
              <a:t>dynamic range</a:t>
            </a:r>
            <a:r>
              <a:rPr lang="en-US" dirty="0"/>
              <a:t>, is the ratio between the largest and smallest values of the image or:</a:t>
            </a:r>
            <a:endParaRPr lang="en-US" b="0" i="1" dirty="0">
              <a:latin typeface="Cambria Math" panose="02040503050406030204" pitchFamily="18" charset="0"/>
            </a:endParaRPr>
          </a:p>
        </p:txBody>
      </p:sp>
      <p:pic>
        <p:nvPicPr>
          <p:cNvPr id="3074" name="Picture 2" descr="https://upload.wikimedia.org/wikipedia/commons/2/20/Contrast_change_photoshop.jpg">
            <a:extLst>
              <a:ext uri="{FF2B5EF4-FFF2-40B4-BE49-F238E27FC236}">
                <a16:creationId xmlns:a16="http://schemas.microsoft.com/office/drawing/2014/main" id="{22F54E46-69B0-4D2C-8F76-930C55E42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689" y="762000"/>
            <a:ext cx="5424311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44508C21-0BC2-4269-9F7A-34EEF0336912}"/>
                  </a:ext>
                </a:extLst>
              </p:cNvPr>
              <p:cNvSpPr/>
              <p:nvPr/>
            </p:nvSpPr>
            <p:spPr>
              <a:xfrm>
                <a:off x="1459149" y="4967591"/>
                <a:ext cx="3015574" cy="1128409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𝐶𝑅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44508C21-0BC2-4269-9F7A-34EEF03369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149" y="4967591"/>
                <a:ext cx="3015574" cy="112840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1022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contrast</a:t>
              </a:r>
              <a:endParaRPr sz="2000" b="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20253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35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b="0" dirty="0">
                  <a:latin typeface="+mj-lt"/>
                </a:rPr>
                <a:t>raise contrast</a:t>
              </a: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35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b="0" dirty="0">
                  <a:latin typeface="+mj-lt"/>
                </a:rPr>
                <a:t>raise contrast</a:t>
              </a: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7154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8E218-9771-4AAB-8AF3-7C94F5060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15F15-3662-470D-B57C-1A10004DA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762000"/>
            <a:ext cx="10414000" cy="5715000"/>
          </a:xfrm>
        </p:spPr>
        <p:txBody>
          <a:bodyPr/>
          <a:lstStyle/>
          <a:p>
            <a:r>
              <a:rPr lang="en-US" dirty="0"/>
              <a:t>Originally, Due to non-linearities in the old CRT televisions, intensities was seen different then they are.</a:t>
            </a:r>
          </a:p>
          <a:p>
            <a:endParaRPr lang="en-US" dirty="0"/>
          </a:p>
        </p:txBody>
      </p:sp>
      <p:pic>
        <p:nvPicPr>
          <p:cNvPr id="4098" name="Picture 2" descr="https://upload.wikimedia.org/wikipedia/commons/thumb/9/96/GammaCorrection_demo.jpg/220px-GammaCorrection_demo.jpg">
            <a:extLst>
              <a:ext uri="{FF2B5EF4-FFF2-40B4-BE49-F238E27FC236}">
                <a16:creationId xmlns:a16="http://schemas.microsoft.com/office/drawing/2014/main" id="{5518EA10-A81B-49B8-A0D5-0454B8573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400" y="0"/>
            <a:ext cx="1371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0B0AE186-CDC8-4D35-9C10-61C173E71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102" name="Picture 6" descr="https://upload.wikimedia.org/wikipedia/commons/thumb/a/a3/Television_set_from_the_early_1950s.jpg/1024px-Television_set_from_the_early_1950s.jpg">
            <a:extLst>
              <a:ext uri="{FF2B5EF4-FFF2-40B4-BE49-F238E27FC236}">
                <a16:creationId xmlns:a16="http://schemas.microsoft.com/office/drawing/2014/main" id="{852B578D-7249-46D4-A087-872265601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59" y="4267201"/>
            <a:ext cx="2642375" cy="259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A396ECE-54ED-4CBC-9159-96D20D245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916" y="1905000"/>
            <a:ext cx="7183760" cy="48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855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http://szeliski.org/Book/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68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F39EA31-EDC5-4379-8EF4-5701B89D3140}"/>
              </a:ext>
            </a:extLst>
          </p:cNvPr>
          <p:cNvSpPr/>
          <p:nvPr/>
        </p:nvSpPr>
        <p:spPr>
          <a:xfrm>
            <a:off x="2188723" y="1186774"/>
            <a:ext cx="3423969" cy="11284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A8E218-9771-4AAB-8AF3-7C94F5060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correction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815F15-3662-470D-B57C-1A10004DAA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</p:spPr>
            <p:txBody>
              <a:bodyPr/>
              <a:lstStyle/>
              <a:p>
                <a:r>
                  <a:rPr lang="en-US" dirty="0"/>
                  <a:t>To correct this non-linear transformation, gamma correction was done: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255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⋅255       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∈{0,1,…,255})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is, of course, also applicable for image enhancements.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815F15-3662-470D-B57C-1A10004DAA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4">
            <a:extLst>
              <a:ext uri="{FF2B5EF4-FFF2-40B4-BE49-F238E27FC236}">
                <a16:creationId xmlns:a16="http://schemas.microsoft.com/office/drawing/2014/main" id="{0B0AE186-CDC8-4D35-9C10-61C173E71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77E2D-4253-480E-BA17-A90BCC81082A}"/>
              </a:ext>
            </a:extLst>
          </p:cNvPr>
          <p:cNvGrpSpPr/>
          <p:nvPr/>
        </p:nvGrpSpPr>
        <p:grpSpPr>
          <a:xfrm>
            <a:off x="65439" y="2896600"/>
            <a:ext cx="4117202" cy="3908296"/>
            <a:chOff x="65439" y="2896600"/>
            <a:chExt cx="4117202" cy="3908296"/>
          </a:xfrm>
        </p:grpSpPr>
        <p:pic>
          <p:nvPicPr>
            <p:cNvPr id="2050" name="Picture 2" descr="Image result for gamma compression">
              <a:extLst>
                <a:ext uri="{FF2B5EF4-FFF2-40B4-BE49-F238E27FC236}">
                  <a16:creationId xmlns:a16="http://schemas.microsoft.com/office/drawing/2014/main" id="{8D49C7DC-148A-4E72-A299-6D98C00D5B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672" y="2896600"/>
              <a:ext cx="3423969" cy="3561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24B25A8-37A5-4D85-A32D-00F0599D47F0}"/>
                    </a:ext>
                  </a:extLst>
                </p:cNvPr>
                <p:cNvSpPr txBox="1"/>
                <p:nvPr/>
              </p:nvSpPr>
              <p:spPr>
                <a:xfrm>
                  <a:off x="2059755" y="6435564"/>
                  <a:ext cx="8218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24B25A8-37A5-4D85-A32D-00F0599D47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9755" y="6435564"/>
                  <a:ext cx="821802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6F8EABA-D95A-4E02-8D69-A9312D09C65B}"/>
                    </a:ext>
                  </a:extLst>
                </p:cNvPr>
                <p:cNvSpPr txBox="1"/>
                <p:nvPr/>
              </p:nvSpPr>
              <p:spPr>
                <a:xfrm>
                  <a:off x="65439" y="4308099"/>
                  <a:ext cx="8218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6F8EABA-D95A-4E02-8D69-A9312D09C6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39" y="4308099"/>
                  <a:ext cx="821802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266B962-8291-4B5B-9192-84991494230A}"/>
              </a:ext>
            </a:extLst>
          </p:cNvPr>
          <p:cNvGrpSpPr/>
          <p:nvPr/>
        </p:nvGrpSpPr>
        <p:grpSpPr>
          <a:xfrm>
            <a:off x="4440071" y="2940092"/>
            <a:ext cx="7548729" cy="3452149"/>
            <a:chOff x="4494414" y="2696901"/>
            <a:chExt cx="7548729" cy="3452149"/>
          </a:xfrm>
        </p:grpSpPr>
        <p:pic>
          <p:nvPicPr>
            <p:cNvPr id="2052" name="Picture 4" descr="Image result for gamma correction">
              <a:extLst>
                <a:ext uri="{FF2B5EF4-FFF2-40B4-BE49-F238E27FC236}">
                  <a16:creationId xmlns:a16="http://schemas.microsoft.com/office/drawing/2014/main" id="{28EA7694-9207-4D7F-AD13-63A6432FA6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66"/>
            <a:stretch/>
          </p:blipFill>
          <p:spPr bwMode="auto">
            <a:xfrm>
              <a:off x="4494414" y="2696901"/>
              <a:ext cx="7548729" cy="3452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F76DA77-9A65-4576-B735-1DEA5C804C63}"/>
                </a:ext>
              </a:extLst>
            </p:cNvPr>
            <p:cNvSpPr/>
            <p:nvPr/>
          </p:nvSpPr>
          <p:spPr>
            <a:xfrm>
              <a:off x="6655443" y="3066233"/>
              <a:ext cx="358815" cy="5450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CD0B44F-7F52-465E-B426-EB7C84D2D3BC}"/>
                </a:ext>
              </a:extLst>
            </p:cNvPr>
            <p:cNvSpPr/>
            <p:nvPr/>
          </p:nvSpPr>
          <p:spPr>
            <a:xfrm>
              <a:off x="9142713" y="3092276"/>
              <a:ext cx="358815" cy="5450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52B230B-2C0D-432A-9E77-5A375BAFF5A1}"/>
                </a:ext>
              </a:extLst>
            </p:cNvPr>
            <p:cNvSpPr/>
            <p:nvPr/>
          </p:nvSpPr>
          <p:spPr>
            <a:xfrm>
              <a:off x="9443654" y="4862239"/>
              <a:ext cx="232781" cy="5450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1140B6-1C3E-4E05-B5EA-5B772A5692AB}"/>
                </a:ext>
              </a:extLst>
            </p:cNvPr>
            <p:cNvSpPr/>
            <p:nvPr/>
          </p:nvSpPr>
          <p:spPr>
            <a:xfrm>
              <a:off x="6811700" y="4841983"/>
              <a:ext cx="232781" cy="5450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3100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Image result for image with gradient filter">
            <a:extLst>
              <a:ext uri="{FF2B5EF4-FFF2-40B4-BE49-F238E27FC236}">
                <a16:creationId xmlns:a16="http://schemas.microsoft.com/office/drawing/2014/main" id="{B4045BB3-C7B4-48FD-85D0-FAAC62EF5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858" y="762000"/>
            <a:ext cx="6405938" cy="359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2E9179-B157-41D9-A384-8773ED25C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point- wise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374C4-CBDE-422C-8214-3F536F99C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2A16ED-4278-44E4-90FB-5D86DFAB19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2" r="5272"/>
          <a:stretch/>
        </p:blipFill>
        <p:spPr>
          <a:xfrm>
            <a:off x="0" y="2451370"/>
            <a:ext cx="7081736" cy="440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17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b="1" dirty="0"/>
              <a:t>Histogram equalization</a:t>
            </a:r>
          </a:p>
          <a:p>
            <a:r>
              <a:rPr lang="en-US" dirty="0"/>
              <a:t>Template matching</a:t>
            </a:r>
          </a:p>
          <a:p>
            <a:r>
              <a:rPr lang="en-US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r>
              <a:rPr lang="en-US" dirty="0"/>
              <a:t>Color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126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7B856-EE13-47FE-832D-6DB1BD58B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equalization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5EED3-2893-443C-8B6B-3D917FBF4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Histogram equalization</a:t>
            </a:r>
            <a:r>
              <a:rPr lang="en-US" dirty="0"/>
              <a:t> is a method in image processing of contrast adjustment using the image's histogram.</a:t>
            </a:r>
          </a:p>
          <a:p>
            <a:r>
              <a:rPr lang="en-US" dirty="0"/>
              <a:t>This method is used to increase the global contrast of an image and is useful in images with backgrounds and foregrounds that are both bright or both dark. </a:t>
            </a:r>
          </a:p>
          <a:p>
            <a:r>
              <a:rPr lang="en-US" dirty="0"/>
              <a:t>Histogram equalization accomplishes this by effectively spreading out the most frequent intensity values.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7D88F3-7FEC-4123-AF15-276C92FFD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407" y="3634091"/>
            <a:ext cx="7079593" cy="3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850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7B86F-49C9-4B8B-B4C4-6949DEF22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equalization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BC8956-5581-4371-9D54-B0960ADEA9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8065309" cy="5715000"/>
              </a:xfrm>
            </p:spPr>
            <p:txBody>
              <a:bodyPr/>
              <a:lstStyle/>
              <a:p>
                <a:r>
                  <a:rPr lang="en-US" dirty="0"/>
                  <a:t>A histogram is a discrete form representation of the distribution of numerical data.</a:t>
                </a:r>
              </a:p>
              <a:p>
                <a:r>
                  <a:rPr lang="en-US" dirty="0"/>
                  <a:t>We will assume at first that our image is continues in the range [0,255] for better understanding.</a:t>
                </a:r>
              </a:p>
              <a:p>
                <a:r>
                  <a:rPr lang="en-US" dirty="0"/>
                  <a:t>Instead of a histogram we will talk about the </a:t>
                </a:r>
                <a:r>
                  <a:rPr lang="en-US" b="1" dirty="0"/>
                  <a:t>probability density function</a:t>
                </a:r>
                <a:r>
                  <a:rPr lang="en-US" dirty="0"/>
                  <a:t> (</a:t>
                </a:r>
                <a:r>
                  <a:rPr lang="en-US" b="1" dirty="0"/>
                  <a:t>PDF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of the data.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BC8956-5581-4371-9D54-B0960ADEA9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8065309" cy="5715000"/>
              </a:xfrm>
              <a:blipFill>
                <a:blip r:embed="rId2"/>
                <a:stretch>
                  <a:fillRect l="-136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2" name="Picture 4">
            <a:extLst>
              <a:ext uri="{FF2B5EF4-FFF2-40B4-BE49-F238E27FC236}">
                <a16:creationId xmlns:a16="http://schemas.microsoft.com/office/drawing/2014/main" id="{7B5F9A2D-0A37-409C-AE90-78002523F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102" y="957862"/>
            <a:ext cx="3704898" cy="247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>
            <a:extLst>
              <a:ext uri="{FF2B5EF4-FFF2-40B4-BE49-F238E27FC236}">
                <a16:creationId xmlns:a16="http://schemas.microsoft.com/office/drawing/2014/main" id="{9774E515-7F47-4F9E-B42A-49AEF86C2E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9"/>
          <a:stretch/>
        </p:blipFill>
        <p:spPr bwMode="auto">
          <a:xfrm>
            <a:off x="8025319" y="3429000"/>
            <a:ext cx="4166681" cy="247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840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D7727-6F55-4980-8128-46C4919DC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 and CDF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7B1F6B-617B-4B5B-B96A-ECDEBEF5A2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b="1" dirty="0"/>
                  <a:t>cumulative distribution function (CDF) </a:t>
                </a:r>
                <a:r>
                  <a:rPr lang="en-US" altLang="en-US" dirty="0"/>
                  <a:t>of a real-valued random variable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is the probability that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will take a value less than or equal to 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altLang="en-US" b="0" i="1" dirty="0">
                  <a:latin typeface="Cambria Math" panose="02040503050406030204" pitchFamily="18" charset="0"/>
                </a:endParaRPr>
              </a:p>
              <a:p>
                <a:pPr mar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dirty="0"/>
                  <a:t>Properties of CDF:</a:t>
                </a: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dirty="0"/>
                  <a:t>.</a:t>
                </a: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dirty="0"/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dirty="0"/>
                  <a:t>Monotonically non decreasing.</a:t>
                </a:r>
              </a:p>
              <a:p>
                <a:r>
                  <a:rPr lang="en-US" dirty="0"/>
                  <a:t>The </a:t>
                </a:r>
                <a:r>
                  <a:rPr lang="en-US" b="1" dirty="0"/>
                  <a:t>probability density function (PDF) </a:t>
                </a:r>
                <a:r>
                  <a:rPr lang="en-US" dirty="0"/>
                  <a:t>of a continuous random variable can be determined from the cumulative distribution function by differentiating.</a:t>
                </a:r>
                <a:endParaRPr lang="en-US" altLang="en-US" dirty="0">
                  <a:hlinkClick r:id="rId3" tooltip="Probability density function"/>
                </a:endParaRPr>
              </a:p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en-US" dirty="0"/>
                  <a:t>     </a:t>
                </a:r>
              </a:p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7B1F6B-617B-4B5B-B96A-ECDEBEF5A2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utoShape 21" descr="X">
            <a:extLst>
              <a:ext uri="{FF2B5EF4-FFF2-40B4-BE49-F238E27FC236}">
                <a16:creationId xmlns:a16="http://schemas.microsoft.com/office/drawing/2014/main" id="{90EB683C-E7EA-47DC-8316-EC281CF6CB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640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AutoShape 22" descr="X">
            <a:extLst>
              <a:ext uri="{FF2B5EF4-FFF2-40B4-BE49-F238E27FC236}">
                <a16:creationId xmlns:a16="http://schemas.microsoft.com/office/drawing/2014/main" id="{CDFD61C8-17F8-463B-A8B3-07DCE9761B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621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23" descr="x">
            <a:extLst>
              <a:ext uri="{FF2B5EF4-FFF2-40B4-BE49-F238E27FC236}">
                <a16:creationId xmlns:a16="http://schemas.microsoft.com/office/drawing/2014/main" id="{72FB1EB8-BA36-42B3-8B2B-9C9FB7BCBD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001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AutoShape 24" descr="X">
            <a:extLst>
              <a:ext uri="{FF2B5EF4-FFF2-40B4-BE49-F238E27FC236}">
                <a16:creationId xmlns:a16="http://schemas.microsoft.com/office/drawing/2014/main" id="{D097F34F-816B-45CB-AEFD-BAC4899F9D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3853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25" descr="x">
            <a:extLst>
              <a:ext uri="{FF2B5EF4-FFF2-40B4-BE49-F238E27FC236}">
                <a16:creationId xmlns:a16="http://schemas.microsoft.com/office/drawing/2014/main" id="{A956BB47-63E0-4DF2-AB73-479977FEFD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9205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459" name="Picture 27">
            <a:extLst>
              <a:ext uri="{FF2B5EF4-FFF2-40B4-BE49-F238E27FC236}">
                <a16:creationId xmlns:a16="http://schemas.microsoft.com/office/drawing/2014/main" id="{0B5D4060-4F2F-4EF2-BCC4-D2C62ECB1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58" y="2549626"/>
            <a:ext cx="5866083" cy="54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AutoShape 29" descr="{\displaystyle f(x)={dF(x) \over dx},}">
            <a:extLst>
              <a:ext uri="{FF2B5EF4-FFF2-40B4-BE49-F238E27FC236}">
                <a16:creationId xmlns:a16="http://schemas.microsoft.com/office/drawing/2014/main" id="{4A47A61A-DD28-408D-AEAF-8E27B3288C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-4111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30" descr="X">
            <a:extLst>
              <a:ext uri="{FF2B5EF4-FFF2-40B4-BE49-F238E27FC236}">
                <a16:creationId xmlns:a16="http://schemas.microsoft.com/office/drawing/2014/main" id="{A11556F1-042E-4753-A4E2-7E4D377307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76513" y="-1222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31" descr="f_X">
            <a:extLst>
              <a:ext uri="{FF2B5EF4-FFF2-40B4-BE49-F238E27FC236}">
                <a16:creationId xmlns:a16="http://schemas.microsoft.com/office/drawing/2014/main" id="{3446C828-0D81-4C4E-B38A-CA6C170CB8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96075" y="-1222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32" descr="F_{X}(x)=\int _{-\infty }^{x}f_{X}(t)\,dt.">
            <a:extLst>
              <a:ext uri="{FF2B5EF4-FFF2-40B4-BE49-F238E27FC236}">
                <a16:creationId xmlns:a16="http://schemas.microsoft.com/office/drawing/2014/main" id="{49D8C39F-27D9-4F68-805E-ED8CCC36D6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470" name="Picture 38">
            <a:extLst>
              <a:ext uri="{FF2B5EF4-FFF2-40B4-BE49-F238E27FC236}">
                <a16:creationId xmlns:a16="http://schemas.microsoft.com/office/drawing/2014/main" id="{A9A34D9F-7748-4D10-82F6-9070B6F23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547" y="4770110"/>
            <a:ext cx="7574906" cy="88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57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21BC6-CFA8-483E-89B1-E81C97897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 equalization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C1827-2261-431E-964B-64985D66F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that our resulting PDF will be constant for any value in the range [0,255].</a:t>
            </a:r>
          </a:p>
          <a:p>
            <a:r>
              <a:rPr lang="en-US" dirty="0"/>
              <a:t>If the PDF is constant, that means that the CDF is linear in [0,255], and so we get the final CDF as: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D88166A-7291-40A2-A106-50CE64FAAC7A}"/>
              </a:ext>
            </a:extLst>
          </p:cNvPr>
          <p:cNvGrpSpPr/>
          <p:nvPr/>
        </p:nvGrpSpPr>
        <p:grpSpPr>
          <a:xfrm>
            <a:off x="422646" y="4192622"/>
            <a:ext cx="8414425" cy="2556434"/>
            <a:chOff x="437744" y="4289898"/>
            <a:chExt cx="8414425" cy="255643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EBFDE73-7FE2-4916-ADED-2C837ED8E109}"/>
                </a:ext>
              </a:extLst>
            </p:cNvPr>
            <p:cNvGrpSpPr/>
            <p:nvPr/>
          </p:nvGrpSpPr>
          <p:grpSpPr>
            <a:xfrm>
              <a:off x="437744" y="4289898"/>
              <a:ext cx="8414425" cy="2335503"/>
              <a:chOff x="437745" y="5282376"/>
              <a:chExt cx="4876800" cy="1343025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C2910EA7-D932-4AA9-8FAE-48CCA8A9B88A}"/>
                  </a:ext>
                </a:extLst>
              </p:cNvPr>
              <p:cNvGrpSpPr/>
              <p:nvPr/>
            </p:nvGrpSpPr>
            <p:grpSpPr>
              <a:xfrm>
                <a:off x="437745" y="5282376"/>
                <a:ext cx="4876800" cy="1343025"/>
                <a:chOff x="437745" y="5282376"/>
                <a:chExt cx="4876800" cy="1343025"/>
              </a:xfrm>
            </p:grpSpPr>
            <p:pic>
              <p:nvPicPr>
                <p:cNvPr id="7" name="Picture 4" descr="Image result for histogram equalization ppt">
                  <a:extLst>
                    <a:ext uri="{FF2B5EF4-FFF2-40B4-BE49-F238E27FC236}">
                      <a16:creationId xmlns:a16="http://schemas.microsoft.com/office/drawing/2014/main" id="{0899720E-9D53-4BFE-ABF7-B2849C41DE8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7745" y="5282376"/>
                  <a:ext cx="4876800" cy="13430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E206D99-FE12-4F8D-AE71-1191F5A3EF30}"/>
                    </a:ext>
                  </a:extLst>
                </p:cNvPr>
                <p:cNvSpPr/>
                <p:nvPr/>
              </p:nvSpPr>
              <p:spPr>
                <a:xfrm>
                  <a:off x="554736" y="5705856"/>
                  <a:ext cx="1755648" cy="6559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332ECAD4-73A8-4A71-B39F-F1E97380E479}"/>
                  </a:ext>
                </a:extLst>
              </p:cNvPr>
              <p:cNvSpPr/>
              <p:nvPr/>
            </p:nvSpPr>
            <p:spPr>
              <a:xfrm>
                <a:off x="548640" y="5602224"/>
                <a:ext cx="1755648" cy="860020"/>
              </a:xfrm>
              <a:custGeom>
                <a:avLst/>
                <a:gdLst>
                  <a:gd name="connsiteX0" fmla="*/ 0 w 1755648"/>
                  <a:gd name="connsiteY0" fmla="*/ 847344 h 860020"/>
                  <a:gd name="connsiteX1" fmla="*/ 262128 w 1755648"/>
                  <a:gd name="connsiteY1" fmla="*/ 749808 h 860020"/>
                  <a:gd name="connsiteX2" fmla="*/ 280416 w 1755648"/>
                  <a:gd name="connsiteY2" fmla="*/ 737616 h 860020"/>
                  <a:gd name="connsiteX3" fmla="*/ 347472 w 1755648"/>
                  <a:gd name="connsiteY3" fmla="*/ 664464 h 860020"/>
                  <a:gd name="connsiteX4" fmla="*/ 371856 w 1755648"/>
                  <a:gd name="connsiteY4" fmla="*/ 640080 h 860020"/>
                  <a:gd name="connsiteX5" fmla="*/ 384048 w 1755648"/>
                  <a:gd name="connsiteY5" fmla="*/ 615696 h 860020"/>
                  <a:gd name="connsiteX6" fmla="*/ 408432 w 1755648"/>
                  <a:gd name="connsiteY6" fmla="*/ 579120 h 860020"/>
                  <a:gd name="connsiteX7" fmla="*/ 432816 w 1755648"/>
                  <a:gd name="connsiteY7" fmla="*/ 542544 h 860020"/>
                  <a:gd name="connsiteX8" fmla="*/ 457200 w 1755648"/>
                  <a:gd name="connsiteY8" fmla="*/ 505968 h 860020"/>
                  <a:gd name="connsiteX9" fmla="*/ 469392 w 1755648"/>
                  <a:gd name="connsiteY9" fmla="*/ 487680 h 860020"/>
                  <a:gd name="connsiteX10" fmla="*/ 475488 w 1755648"/>
                  <a:gd name="connsiteY10" fmla="*/ 463296 h 860020"/>
                  <a:gd name="connsiteX11" fmla="*/ 487680 w 1755648"/>
                  <a:gd name="connsiteY11" fmla="*/ 426720 h 860020"/>
                  <a:gd name="connsiteX12" fmla="*/ 493776 w 1755648"/>
                  <a:gd name="connsiteY12" fmla="*/ 396240 h 860020"/>
                  <a:gd name="connsiteX13" fmla="*/ 512064 w 1755648"/>
                  <a:gd name="connsiteY13" fmla="*/ 341376 h 860020"/>
                  <a:gd name="connsiteX14" fmla="*/ 518160 w 1755648"/>
                  <a:gd name="connsiteY14" fmla="*/ 323088 h 860020"/>
                  <a:gd name="connsiteX15" fmla="*/ 542544 w 1755648"/>
                  <a:gd name="connsiteY15" fmla="*/ 286512 h 860020"/>
                  <a:gd name="connsiteX16" fmla="*/ 566928 w 1755648"/>
                  <a:gd name="connsiteY16" fmla="*/ 213360 h 860020"/>
                  <a:gd name="connsiteX17" fmla="*/ 603504 w 1755648"/>
                  <a:gd name="connsiteY17" fmla="*/ 201168 h 860020"/>
                  <a:gd name="connsiteX18" fmla="*/ 640080 w 1755648"/>
                  <a:gd name="connsiteY18" fmla="*/ 170688 h 860020"/>
                  <a:gd name="connsiteX19" fmla="*/ 658368 w 1755648"/>
                  <a:gd name="connsiteY19" fmla="*/ 128016 h 860020"/>
                  <a:gd name="connsiteX20" fmla="*/ 670560 w 1755648"/>
                  <a:gd name="connsiteY20" fmla="*/ 91440 h 860020"/>
                  <a:gd name="connsiteX21" fmla="*/ 676656 w 1755648"/>
                  <a:gd name="connsiteY21" fmla="*/ 73152 h 860020"/>
                  <a:gd name="connsiteX22" fmla="*/ 682752 w 1755648"/>
                  <a:gd name="connsiteY22" fmla="*/ 48768 h 860020"/>
                  <a:gd name="connsiteX23" fmla="*/ 688848 w 1755648"/>
                  <a:gd name="connsiteY23" fmla="*/ 6096 h 860020"/>
                  <a:gd name="connsiteX24" fmla="*/ 707136 w 1755648"/>
                  <a:gd name="connsiteY24" fmla="*/ 0 h 860020"/>
                  <a:gd name="connsiteX25" fmla="*/ 749808 w 1755648"/>
                  <a:gd name="connsiteY25" fmla="*/ 18288 h 860020"/>
                  <a:gd name="connsiteX26" fmla="*/ 774192 w 1755648"/>
                  <a:gd name="connsiteY26" fmla="*/ 54864 h 860020"/>
                  <a:gd name="connsiteX27" fmla="*/ 780288 w 1755648"/>
                  <a:gd name="connsiteY27" fmla="*/ 195072 h 860020"/>
                  <a:gd name="connsiteX28" fmla="*/ 786384 w 1755648"/>
                  <a:gd name="connsiteY28" fmla="*/ 213360 h 860020"/>
                  <a:gd name="connsiteX29" fmla="*/ 792480 w 1755648"/>
                  <a:gd name="connsiteY29" fmla="*/ 243840 h 860020"/>
                  <a:gd name="connsiteX30" fmla="*/ 792480 w 1755648"/>
                  <a:gd name="connsiteY30" fmla="*/ 451104 h 860020"/>
                  <a:gd name="connsiteX31" fmla="*/ 816864 w 1755648"/>
                  <a:gd name="connsiteY31" fmla="*/ 487680 h 860020"/>
                  <a:gd name="connsiteX32" fmla="*/ 829056 w 1755648"/>
                  <a:gd name="connsiteY32" fmla="*/ 505968 h 860020"/>
                  <a:gd name="connsiteX33" fmla="*/ 853440 w 1755648"/>
                  <a:gd name="connsiteY33" fmla="*/ 548640 h 860020"/>
                  <a:gd name="connsiteX34" fmla="*/ 871728 w 1755648"/>
                  <a:gd name="connsiteY34" fmla="*/ 566928 h 860020"/>
                  <a:gd name="connsiteX35" fmla="*/ 902208 w 1755648"/>
                  <a:gd name="connsiteY35" fmla="*/ 597408 h 860020"/>
                  <a:gd name="connsiteX36" fmla="*/ 920496 w 1755648"/>
                  <a:gd name="connsiteY36" fmla="*/ 633984 h 860020"/>
                  <a:gd name="connsiteX37" fmla="*/ 938784 w 1755648"/>
                  <a:gd name="connsiteY37" fmla="*/ 640080 h 860020"/>
                  <a:gd name="connsiteX38" fmla="*/ 975360 w 1755648"/>
                  <a:gd name="connsiteY38" fmla="*/ 658368 h 860020"/>
                  <a:gd name="connsiteX39" fmla="*/ 993648 w 1755648"/>
                  <a:gd name="connsiteY39" fmla="*/ 676656 h 860020"/>
                  <a:gd name="connsiteX40" fmla="*/ 1036320 w 1755648"/>
                  <a:gd name="connsiteY40" fmla="*/ 701040 h 860020"/>
                  <a:gd name="connsiteX41" fmla="*/ 1078992 w 1755648"/>
                  <a:gd name="connsiteY41" fmla="*/ 725424 h 860020"/>
                  <a:gd name="connsiteX42" fmla="*/ 1103376 w 1755648"/>
                  <a:gd name="connsiteY42" fmla="*/ 731520 h 860020"/>
                  <a:gd name="connsiteX43" fmla="*/ 1146048 w 1755648"/>
                  <a:gd name="connsiteY43" fmla="*/ 749808 h 860020"/>
                  <a:gd name="connsiteX44" fmla="*/ 1164336 w 1755648"/>
                  <a:gd name="connsiteY44" fmla="*/ 762000 h 860020"/>
                  <a:gd name="connsiteX45" fmla="*/ 1225296 w 1755648"/>
                  <a:gd name="connsiteY45" fmla="*/ 774192 h 860020"/>
                  <a:gd name="connsiteX46" fmla="*/ 1243584 w 1755648"/>
                  <a:gd name="connsiteY46" fmla="*/ 780288 h 860020"/>
                  <a:gd name="connsiteX47" fmla="*/ 1292352 w 1755648"/>
                  <a:gd name="connsiteY47" fmla="*/ 786384 h 860020"/>
                  <a:gd name="connsiteX48" fmla="*/ 1316736 w 1755648"/>
                  <a:gd name="connsiteY48" fmla="*/ 792480 h 860020"/>
                  <a:gd name="connsiteX49" fmla="*/ 1353312 w 1755648"/>
                  <a:gd name="connsiteY49" fmla="*/ 798576 h 860020"/>
                  <a:gd name="connsiteX50" fmla="*/ 1414272 w 1755648"/>
                  <a:gd name="connsiteY50" fmla="*/ 816864 h 860020"/>
                  <a:gd name="connsiteX51" fmla="*/ 1450848 w 1755648"/>
                  <a:gd name="connsiteY51" fmla="*/ 829056 h 860020"/>
                  <a:gd name="connsiteX52" fmla="*/ 1469136 w 1755648"/>
                  <a:gd name="connsiteY52" fmla="*/ 835152 h 860020"/>
                  <a:gd name="connsiteX53" fmla="*/ 1633728 w 1755648"/>
                  <a:gd name="connsiteY53" fmla="*/ 841248 h 860020"/>
                  <a:gd name="connsiteX54" fmla="*/ 1652016 w 1755648"/>
                  <a:gd name="connsiteY54" fmla="*/ 847344 h 860020"/>
                  <a:gd name="connsiteX55" fmla="*/ 1712976 w 1755648"/>
                  <a:gd name="connsiteY55" fmla="*/ 859536 h 860020"/>
                  <a:gd name="connsiteX56" fmla="*/ 1755648 w 1755648"/>
                  <a:gd name="connsiteY56" fmla="*/ 859536 h 860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755648" h="860020">
                    <a:moveTo>
                      <a:pt x="0" y="847344"/>
                    </a:moveTo>
                    <a:cubicBezTo>
                      <a:pt x="109090" y="825526"/>
                      <a:pt x="43210" y="840579"/>
                      <a:pt x="262128" y="749808"/>
                    </a:cubicBezTo>
                    <a:cubicBezTo>
                      <a:pt x="268896" y="747002"/>
                      <a:pt x="274970" y="742517"/>
                      <a:pt x="280416" y="737616"/>
                    </a:cubicBezTo>
                    <a:cubicBezTo>
                      <a:pt x="340971" y="683117"/>
                      <a:pt x="304906" y="712351"/>
                      <a:pt x="347472" y="664464"/>
                    </a:cubicBezTo>
                    <a:cubicBezTo>
                      <a:pt x="355109" y="655873"/>
                      <a:pt x="364959" y="649276"/>
                      <a:pt x="371856" y="640080"/>
                    </a:cubicBezTo>
                    <a:cubicBezTo>
                      <a:pt x="377308" y="632810"/>
                      <a:pt x="379373" y="623488"/>
                      <a:pt x="384048" y="615696"/>
                    </a:cubicBezTo>
                    <a:cubicBezTo>
                      <a:pt x="391587" y="603131"/>
                      <a:pt x="400304" y="591312"/>
                      <a:pt x="408432" y="579120"/>
                    </a:cubicBezTo>
                    <a:lnTo>
                      <a:pt x="432816" y="542544"/>
                    </a:lnTo>
                    <a:lnTo>
                      <a:pt x="457200" y="505968"/>
                    </a:lnTo>
                    <a:lnTo>
                      <a:pt x="469392" y="487680"/>
                    </a:lnTo>
                    <a:cubicBezTo>
                      <a:pt x="471424" y="479552"/>
                      <a:pt x="473081" y="471321"/>
                      <a:pt x="475488" y="463296"/>
                    </a:cubicBezTo>
                    <a:cubicBezTo>
                      <a:pt x="479181" y="450986"/>
                      <a:pt x="485160" y="439322"/>
                      <a:pt x="487680" y="426720"/>
                    </a:cubicBezTo>
                    <a:cubicBezTo>
                      <a:pt x="489712" y="416560"/>
                      <a:pt x="491050" y="406236"/>
                      <a:pt x="493776" y="396240"/>
                    </a:cubicBezTo>
                    <a:lnTo>
                      <a:pt x="512064" y="341376"/>
                    </a:lnTo>
                    <a:cubicBezTo>
                      <a:pt x="514096" y="335280"/>
                      <a:pt x="514596" y="328435"/>
                      <a:pt x="518160" y="323088"/>
                    </a:cubicBezTo>
                    <a:lnTo>
                      <a:pt x="542544" y="286512"/>
                    </a:lnTo>
                    <a:cubicBezTo>
                      <a:pt x="542979" y="284772"/>
                      <a:pt x="554814" y="222446"/>
                      <a:pt x="566928" y="213360"/>
                    </a:cubicBezTo>
                    <a:cubicBezTo>
                      <a:pt x="577209" y="205649"/>
                      <a:pt x="592811" y="208297"/>
                      <a:pt x="603504" y="201168"/>
                    </a:cubicBezTo>
                    <a:cubicBezTo>
                      <a:pt x="628965" y="184194"/>
                      <a:pt x="616611" y="194157"/>
                      <a:pt x="640080" y="170688"/>
                    </a:cubicBezTo>
                    <a:cubicBezTo>
                      <a:pt x="659703" y="111820"/>
                      <a:pt x="628237" y="203344"/>
                      <a:pt x="658368" y="128016"/>
                    </a:cubicBezTo>
                    <a:cubicBezTo>
                      <a:pt x="663141" y="116084"/>
                      <a:pt x="666496" y="103632"/>
                      <a:pt x="670560" y="91440"/>
                    </a:cubicBezTo>
                    <a:cubicBezTo>
                      <a:pt x="672592" y="85344"/>
                      <a:pt x="675098" y="79386"/>
                      <a:pt x="676656" y="73152"/>
                    </a:cubicBezTo>
                    <a:cubicBezTo>
                      <a:pt x="678688" y="65024"/>
                      <a:pt x="681253" y="57011"/>
                      <a:pt x="682752" y="48768"/>
                    </a:cubicBezTo>
                    <a:cubicBezTo>
                      <a:pt x="685322" y="34631"/>
                      <a:pt x="682422" y="18947"/>
                      <a:pt x="688848" y="6096"/>
                    </a:cubicBezTo>
                    <a:cubicBezTo>
                      <a:pt x="691722" y="349"/>
                      <a:pt x="701040" y="2032"/>
                      <a:pt x="707136" y="0"/>
                    </a:cubicBezTo>
                    <a:cubicBezTo>
                      <a:pt x="723222" y="4022"/>
                      <a:pt x="738020" y="4817"/>
                      <a:pt x="749808" y="18288"/>
                    </a:cubicBezTo>
                    <a:cubicBezTo>
                      <a:pt x="759457" y="29315"/>
                      <a:pt x="774192" y="54864"/>
                      <a:pt x="774192" y="54864"/>
                    </a:cubicBezTo>
                    <a:cubicBezTo>
                      <a:pt x="776224" y="101600"/>
                      <a:pt x="776700" y="148430"/>
                      <a:pt x="780288" y="195072"/>
                    </a:cubicBezTo>
                    <a:cubicBezTo>
                      <a:pt x="780781" y="201479"/>
                      <a:pt x="784826" y="207126"/>
                      <a:pt x="786384" y="213360"/>
                    </a:cubicBezTo>
                    <a:cubicBezTo>
                      <a:pt x="788897" y="223412"/>
                      <a:pt x="790448" y="233680"/>
                      <a:pt x="792480" y="243840"/>
                    </a:cubicBezTo>
                    <a:cubicBezTo>
                      <a:pt x="792079" y="253474"/>
                      <a:pt x="778789" y="407293"/>
                      <a:pt x="792480" y="451104"/>
                    </a:cubicBezTo>
                    <a:cubicBezTo>
                      <a:pt x="796851" y="465090"/>
                      <a:pt x="808736" y="475488"/>
                      <a:pt x="816864" y="487680"/>
                    </a:cubicBezTo>
                    <a:cubicBezTo>
                      <a:pt x="820928" y="493776"/>
                      <a:pt x="825779" y="499415"/>
                      <a:pt x="829056" y="505968"/>
                    </a:cubicBezTo>
                    <a:cubicBezTo>
                      <a:pt x="836509" y="520874"/>
                      <a:pt x="842670" y="535715"/>
                      <a:pt x="853440" y="548640"/>
                    </a:cubicBezTo>
                    <a:cubicBezTo>
                      <a:pt x="858959" y="555263"/>
                      <a:pt x="866209" y="560305"/>
                      <a:pt x="871728" y="566928"/>
                    </a:cubicBezTo>
                    <a:cubicBezTo>
                      <a:pt x="897128" y="597408"/>
                      <a:pt x="868680" y="575056"/>
                      <a:pt x="902208" y="597408"/>
                    </a:cubicBezTo>
                    <a:cubicBezTo>
                      <a:pt x="906224" y="609455"/>
                      <a:pt x="909753" y="625390"/>
                      <a:pt x="920496" y="633984"/>
                    </a:cubicBezTo>
                    <a:cubicBezTo>
                      <a:pt x="925514" y="637998"/>
                      <a:pt x="933037" y="637206"/>
                      <a:pt x="938784" y="640080"/>
                    </a:cubicBezTo>
                    <a:cubicBezTo>
                      <a:pt x="986053" y="663715"/>
                      <a:pt x="929393" y="643046"/>
                      <a:pt x="975360" y="658368"/>
                    </a:cubicBezTo>
                    <a:cubicBezTo>
                      <a:pt x="981456" y="664464"/>
                      <a:pt x="987025" y="671137"/>
                      <a:pt x="993648" y="676656"/>
                    </a:cubicBezTo>
                    <a:cubicBezTo>
                      <a:pt x="1009850" y="690158"/>
                      <a:pt x="1017349" y="690199"/>
                      <a:pt x="1036320" y="701040"/>
                    </a:cubicBezTo>
                    <a:cubicBezTo>
                      <a:pt x="1058830" y="713903"/>
                      <a:pt x="1052197" y="715376"/>
                      <a:pt x="1078992" y="725424"/>
                    </a:cubicBezTo>
                    <a:cubicBezTo>
                      <a:pt x="1086837" y="728366"/>
                      <a:pt x="1095248" y="729488"/>
                      <a:pt x="1103376" y="731520"/>
                    </a:cubicBezTo>
                    <a:cubicBezTo>
                      <a:pt x="1149289" y="762129"/>
                      <a:pt x="1090937" y="726189"/>
                      <a:pt x="1146048" y="749808"/>
                    </a:cubicBezTo>
                    <a:cubicBezTo>
                      <a:pt x="1152782" y="752694"/>
                      <a:pt x="1157334" y="759845"/>
                      <a:pt x="1164336" y="762000"/>
                    </a:cubicBezTo>
                    <a:cubicBezTo>
                      <a:pt x="1184142" y="768094"/>
                      <a:pt x="1205637" y="767639"/>
                      <a:pt x="1225296" y="774192"/>
                    </a:cubicBezTo>
                    <a:cubicBezTo>
                      <a:pt x="1231392" y="776224"/>
                      <a:pt x="1237262" y="779139"/>
                      <a:pt x="1243584" y="780288"/>
                    </a:cubicBezTo>
                    <a:cubicBezTo>
                      <a:pt x="1259702" y="783219"/>
                      <a:pt x="1276192" y="783691"/>
                      <a:pt x="1292352" y="786384"/>
                    </a:cubicBezTo>
                    <a:cubicBezTo>
                      <a:pt x="1300616" y="787761"/>
                      <a:pt x="1308521" y="790837"/>
                      <a:pt x="1316736" y="792480"/>
                    </a:cubicBezTo>
                    <a:cubicBezTo>
                      <a:pt x="1328856" y="794904"/>
                      <a:pt x="1341192" y="796152"/>
                      <a:pt x="1353312" y="798576"/>
                    </a:cubicBezTo>
                    <a:cubicBezTo>
                      <a:pt x="1376344" y="803182"/>
                      <a:pt x="1390946" y="809089"/>
                      <a:pt x="1414272" y="816864"/>
                    </a:cubicBezTo>
                    <a:lnTo>
                      <a:pt x="1450848" y="829056"/>
                    </a:lnTo>
                    <a:cubicBezTo>
                      <a:pt x="1456944" y="831088"/>
                      <a:pt x="1462715" y="834914"/>
                      <a:pt x="1469136" y="835152"/>
                    </a:cubicBezTo>
                    <a:lnTo>
                      <a:pt x="1633728" y="841248"/>
                    </a:lnTo>
                    <a:cubicBezTo>
                      <a:pt x="1639824" y="843280"/>
                      <a:pt x="1645837" y="845579"/>
                      <a:pt x="1652016" y="847344"/>
                    </a:cubicBezTo>
                    <a:cubicBezTo>
                      <a:pt x="1669105" y="852227"/>
                      <a:pt x="1696589" y="858275"/>
                      <a:pt x="1712976" y="859536"/>
                    </a:cubicBezTo>
                    <a:cubicBezTo>
                      <a:pt x="1727158" y="860627"/>
                      <a:pt x="1741424" y="859536"/>
                      <a:pt x="1755648" y="859536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CFCA405-ADDF-46B0-8724-142EE4BEDCA1}"/>
                    </a:ext>
                  </a:extLst>
                </p:cNvPr>
                <p:cNvSpPr txBox="1"/>
                <p:nvPr/>
              </p:nvSpPr>
              <p:spPr>
                <a:xfrm>
                  <a:off x="680936" y="4319082"/>
                  <a:ext cx="68093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CFCA405-ADDF-46B0-8724-142EE4BEDC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936" y="4319082"/>
                  <a:ext cx="680936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679" r="-8036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32E7AD0-EC0F-4C7E-855D-740E7FCD574B}"/>
                    </a:ext>
                  </a:extLst>
                </p:cNvPr>
                <p:cNvSpPr txBox="1"/>
                <p:nvPr/>
              </p:nvSpPr>
              <p:spPr>
                <a:xfrm>
                  <a:off x="4545654" y="4496234"/>
                  <a:ext cx="68093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32E7AD0-EC0F-4C7E-855D-740E7FCD57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5654" y="4496234"/>
                  <a:ext cx="680936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679" r="-8036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79BA27D-FAF5-46F6-863D-DFD446A96D6B}"/>
                    </a:ext>
                  </a:extLst>
                </p:cNvPr>
                <p:cNvSpPr txBox="1"/>
                <p:nvPr/>
              </p:nvSpPr>
              <p:spPr>
                <a:xfrm>
                  <a:off x="4644956" y="5554279"/>
                  <a:ext cx="680936" cy="61279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255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79BA27D-FAF5-46F6-863D-DFD446A96D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4956" y="5554279"/>
                  <a:ext cx="680936" cy="61279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926112D-C312-4C84-ABC9-D9F14B82211F}"/>
                    </a:ext>
                  </a:extLst>
                </p:cNvPr>
                <p:cNvSpPr txBox="1"/>
                <p:nvPr/>
              </p:nvSpPr>
              <p:spPr>
                <a:xfrm>
                  <a:off x="8065850" y="6467011"/>
                  <a:ext cx="68093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926112D-C312-4C84-ABC9-D9F14B8221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850" y="6467011"/>
                  <a:ext cx="680936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4F2E69E-4E7D-4058-A384-9438EA788964}"/>
                    </a:ext>
                  </a:extLst>
                </p:cNvPr>
                <p:cNvSpPr txBox="1"/>
                <p:nvPr/>
              </p:nvSpPr>
              <p:spPr>
                <a:xfrm>
                  <a:off x="3230393" y="6477000"/>
                  <a:ext cx="68093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4F2E69E-4E7D-4058-A384-9438EA7889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0393" y="6477000"/>
                  <a:ext cx="680936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9464" name="Picture 8">
            <a:extLst>
              <a:ext uri="{FF2B5EF4-FFF2-40B4-BE49-F238E27FC236}">
                <a16:creationId xmlns:a16="http://schemas.microsoft.com/office/drawing/2014/main" id="{B487F19E-3246-46C4-81B8-44A57A477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37" y="2535591"/>
            <a:ext cx="557212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354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E33D-4D57-4D47-BF27-C9A5E260A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 equalization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2AF9AA-8D40-4F3D-B8E2-C06EA48534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So we are looking for a transformation function such that: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the interesting area [0,1]: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𝑎𝑠𝑠𝑢𝑚𝑖𝑛𝑔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𝑖𝑛𝑣𝑒𝑟𝑡𝑖𝑏𝑙𝑒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𝑣𝑎𝑟𝑖𝑎𝑏𝑙𝑒𝑠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The answer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b="0" dirty="0"/>
                  <a:t>and in fact T is invertible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b="0" dirty="0"/>
                  <a:t> is </a:t>
                </a:r>
                <a:r>
                  <a:rPr lang="en-US" altLang="en-US" dirty="0"/>
                  <a:t>Monotonically non decreasing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2AF9AA-8D40-4F3D-B8E2-C06EA48534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74694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D287-4EB7-46C2-B863-3215EB69F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histogram equalization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7BA57-0EFA-4773-A553-3E1DBE54B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same result is also applicable for discrete space like actual images and their histograms.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566D070-CA84-4C42-9756-AA1C26FA24B3}"/>
                  </a:ext>
                </a:extLst>
              </p:cNvPr>
              <p:cNvSpPr/>
              <p:nvPr/>
            </p:nvSpPr>
            <p:spPr>
              <a:xfrm>
                <a:off x="343382" y="1914645"/>
                <a:ext cx="11505236" cy="3028709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Build histogram of a given image.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To make the histogram act like a discrete pdf, we will normalize the PDF: divide each bin by the sum of all bins.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Build the discrete CDF.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Un-normalize the CDF and round the results back to uint8: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𝑒𝑞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𝑟𝑜𝑢𝑛𝑑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𝐶𝐷𝐹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∗255)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566D070-CA84-4C42-9756-AA1C26FA24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82" y="1914645"/>
                <a:ext cx="11505236" cy="302870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3147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57E64-0C70-4CBD-8456-A5B426EBA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variants of histogram equalization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C972D-8AC2-4A1A-AF0D-FA22ACBBC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Image result for histogram equalization">
            <a:extLst>
              <a:ext uri="{FF2B5EF4-FFF2-40B4-BE49-F238E27FC236}">
                <a16:creationId xmlns:a16="http://schemas.microsoft.com/office/drawing/2014/main" id="{3C51633E-5262-4468-BCC6-685E1C0AF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462" y="762000"/>
            <a:ext cx="9429075" cy="589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12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9F027-10DF-41C4-9BE3-C6A14222D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motivation</a:t>
            </a:r>
          </a:p>
        </p:txBody>
      </p:sp>
      <p:pic>
        <p:nvPicPr>
          <p:cNvPr id="1026" name="Picture 2" descr="Image result for photoshop color correction">
            <a:extLst>
              <a:ext uri="{FF2B5EF4-FFF2-40B4-BE49-F238E27FC236}">
                <a16:creationId xmlns:a16="http://schemas.microsoft.com/office/drawing/2014/main" id="{5CF3A786-54DC-483D-960C-2255F69F9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02" y="762000"/>
            <a:ext cx="4426598" cy="248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E8C6E1-54AE-4785-86C2-D2FED368B0BA}"/>
              </a:ext>
            </a:extLst>
          </p:cNvPr>
          <p:cNvSpPr txBox="1"/>
          <p:nvPr/>
        </p:nvSpPr>
        <p:spPr>
          <a:xfrm>
            <a:off x="968310" y="3367630"/>
            <a:ext cx="31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Art</a:t>
            </a:r>
          </a:p>
          <a:p>
            <a:pPr algn="ctr"/>
            <a:r>
              <a:rPr lang="en-US" dirty="0"/>
              <a:t>(Photoshop color grading)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C9AC7E-120B-4BEF-8290-802DC97F9300}"/>
              </a:ext>
            </a:extLst>
          </p:cNvPr>
          <p:cNvSpPr txBox="1"/>
          <p:nvPr/>
        </p:nvSpPr>
        <p:spPr>
          <a:xfrm>
            <a:off x="7175799" y="3429000"/>
            <a:ext cx="31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Science and space</a:t>
            </a:r>
          </a:p>
          <a:p>
            <a:pPr algn="ctr"/>
            <a:r>
              <a:rPr lang="en-US" dirty="0"/>
              <a:t>(image enhancement)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45761E-C2C1-4E58-AB71-DA1D9A829AD1}"/>
              </a:ext>
            </a:extLst>
          </p:cNvPr>
          <p:cNvSpPr txBox="1"/>
          <p:nvPr/>
        </p:nvSpPr>
        <p:spPr>
          <a:xfrm>
            <a:off x="863534" y="5787624"/>
            <a:ext cx="3708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Robotics</a:t>
            </a:r>
          </a:p>
          <a:p>
            <a:pPr algn="ctr"/>
            <a:r>
              <a:rPr lang="en-US" dirty="0"/>
              <a:t>(OCR – optical character recognition)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3071DE-65B7-45A7-AE1E-2B1CA8644BF2}"/>
              </a:ext>
            </a:extLst>
          </p:cNvPr>
          <p:cNvSpPr/>
          <p:nvPr/>
        </p:nvSpPr>
        <p:spPr>
          <a:xfrm>
            <a:off x="2400300" y="4880048"/>
            <a:ext cx="352425" cy="238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AFE965-5CE8-41C0-9CAC-1258B0C6C266}"/>
              </a:ext>
            </a:extLst>
          </p:cNvPr>
          <p:cNvGrpSpPr/>
          <p:nvPr/>
        </p:nvGrpSpPr>
        <p:grpSpPr>
          <a:xfrm>
            <a:off x="203200" y="4285278"/>
            <a:ext cx="4972279" cy="1449393"/>
            <a:chOff x="203200" y="4066914"/>
            <a:chExt cx="6547222" cy="1512109"/>
          </a:xfrm>
        </p:grpSpPr>
        <p:pic>
          <p:nvPicPr>
            <p:cNvPr id="1030" name="Picture 6" descr="Image result for ocr image processing">
              <a:extLst>
                <a:ext uri="{FF2B5EF4-FFF2-40B4-BE49-F238E27FC236}">
                  <a16:creationId xmlns:a16="http://schemas.microsoft.com/office/drawing/2014/main" id="{395D38BD-3908-49D0-AF16-5CCE57E2D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31" t="60213" r="2237"/>
            <a:stretch/>
          </p:blipFill>
          <p:spPr bwMode="auto">
            <a:xfrm>
              <a:off x="203200" y="4066914"/>
              <a:ext cx="4674637" cy="1512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mage result for ocr image processing">
              <a:extLst>
                <a:ext uri="{FF2B5EF4-FFF2-40B4-BE49-F238E27FC236}">
                  <a16:creationId xmlns:a16="http://schemas.microsoft.com/office/drawing/2014/main" id="{B648ECF1-89F1-48EB-A9A3-97453D336C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40" r="51524" b="35611"/>
            <a:stretch/>
          </p:blipFill>
          <p:spPr bwMode="auto">
            <a:xfrm>
              <a:off x="4949825" y="4111182"/>
              <a:ext cx="1800597" cy="14678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FEADB7C-3FE7-4EF7-AC6D-435BFB71BEDD}"/>
                </a:ext>
              </a:extLst>
            </p:cNvPr>
            <p:cNvCxnSpPr>
              <a:cxnSpLocks/>
              <a:stCxn id="1030" idx="3"/>
            </p:cNvCxnSpPr>
            <p:nvPr/>
          </p:nvCxnSpPr>
          <p:spPr>
            <a:xfrm>
              <a:off x="4877837" y="4822969"/>
              <a:ext cx="39901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1B9391E-CF85-4A66-B411-CDECA2A804C5}"/>
                </a:ext>
              </a:extLst>
            </p:cNvPr>
            <p:cNvCxnSpPr>
              <a:cxnSpLocks/>
            </p:cNvCxnSpPr>
            <p:nvPr/>
          </p:nvCxnSpPr>
          <p:spPr>
            <a:xfrm>
              <a:off x="2400300" y="4834243"/>
              <a:ext cx="3524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4" name="Picture 10">
            <a:extLst>
              <a:ext uri="{FF2B5EF4-FFF2-40B4-BE49-F238E27FC236}">
                <a16:creationId xmlns:a16="http://schemas.microsoft.com/office/drawing/2014/main" id="{2BC88A67-0002-420D-A555-1548883B6D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52"/>
          <a:stretch/>
        </p:blipFill>
        <p:spPr bwMode="auto">
          <a:xfrm>
            <a:off x="6587316" y="4205909"/>
            <a:ext cx="4321381" cy="168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97D6552-3FD8-41D2-8604-DEF4A0673AED}"/>
              </a:ext>
            </a:extLst>
          </p:cNvPr>
          <p:cNvSpPr txBox="1"/>
          <p:nvPr/>
        </p:nvSpPr>
        <p:spPr>
          <a:xfrm>
            <a:off x="6893773" y="5946163"/>
            <a:ext cx="3708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Agriculture</a:t>
            </a:r>
          </a:p>
          <a:p>
            <a:pPr algn="ctr"/>
            <a:r>
              <a:rPr lang="en-US" dirty="0"/>
              <a:t>(color ripeness detection)</a:t>
            </a:r>
          </a:p>
        </p:txBody>
      </p:sp>
      <p:pic>
        <p:nvPicPr>
          <p:cNvPr id="16" name="Picture 2" descr="Image result for histogram equalization">
            <a:extLst>
              <a:ext uri="{FF2B5EF4-FFF2-40B4-BE49-F238E27FC236}">
                <a16:creationId xmlns:a16="http://schemas.microsoft.com/office/drawing/2014/main" id="{1AFCE311-28D2-498A-8236-84811191B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4" t="-2236" r="5596" b="59688"/>
          <a:stretch/>
        </p:blipFill>
        <p:spPr bwMode="auto">
          <a:xfrm>
            <a:off x="4954501" y="1196090"/>
            <a:ext cx="7237499" cy="216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482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3A59A-302F-47BB-BA93-403FAD1A9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variants of histogram equalization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EC6E1-1192-4867-A84C-86C44E16B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Image result for continues histogram equalization">
            <a:extLst>
              <a:ext uri="{FF2B5EF4-FFF2-40B4-BE49-F238E27FC236}">
                <a16:creationId xmlns:a16="http://schemas.microsoft.com/office/drawing/2014/main" id="{F0ABCE47-52EF-4FF0-8DF2-751F39F4E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957" y="762000"/>
            <a:ext cx="5870085" cy="602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8166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dirty="0"/>
              <a:t>Histogram equalization</a:t>
            </a:r>
          </a:p>
          <a:p>
            <a:r>
              <a:rPr lang="en-US" b="1" dirty="0"/>
              <a:t>Template matching</a:t>
            </a:r>
          </a:p>
          <a:p>
            <a:r>
              <a:rPr lang="en-US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r>
              <a:rPr lang="en-US" dirty="0"/>
              <a:t>Color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194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8C35F-83AE-47B8-B549-92C0F5756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Template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1196D-55FF-471B-90FA-10C149E9D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an image template- find it in another image.</a:t>
            </a:r>
          </a:p>
          <a:p>
            <a:r>
              <a:rPr lang="en-US" dirty="0"/>
              <a:t>Template matching is a sub-field in </a:t>
            </a:r>
            <a:r>
              <a:rPr lang="en-US" b="1" dirty="0"/>
              <a:t>object recognition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We will see it </a:t>
            </a:r>
            <a:r>
              <a:rPr lang="en-US" b="1" dirty="0"/>
              <a:t>a lot </a:t>
            </a:r>
            <a:r>
              <a:rPr lang="en-US" dirty="0"/>
              <a:t>of this topic in this course:</a:t>
            </a:r>
          </a:p>
          <a:p>
            <a:pPr lvl="2"/>
            <a:r>
              <a:rPr lang="en-US" dirty="0"/>
              <a:t>SSD</a:t>
            </a:r>
          </a:p>
          <a:p>
            <a:pPr lvl="2"/>
            <a:r>
              <a:rPr lang="en-US" dirty="0"/>
              <a:t>Cross correlation</a:t>
            </a:r>
          </a:p>
          <a:p>
            <a:pPr lvl="2"/>
            <a:r>
              <a:rPr lang="en-US" dirty="0"/>
              <a:t>Feature based – SIFT</a:t>
            </a:r>
          </a:p>
          <a:p>
            <a:pPr lvl="2"/>
            <a:r>
              <a:rPr lang="en-US" dirty="0"/>
              <a:t>Neural networks</a:t>
            </a:r>
          </a:p>
        </p:txBody>
      </p:sp>
      <p:pic>
        <p:nvPicPr>
          <p:cNvPr id="12306" name="Picture 18" descr="Image result for object recognition">
            <a:extLst>
              <a:ext uri="{FF2B5EF4-FFF2-40B4-BE49-F238E27FC236}">
                <a16:creationId xmlns:a16="http://schemas.microsoft.com/office/drawing/2014/main" id="{070F440E-232F-4071-B06E-792EC0980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450" y="2457450"/>
            <a:ext cx="782955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166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SSD – sum squared distances</a:t>
            </a:r>
            <a:endParaRPr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C77816-36D1-4C4D-B634-858844E7F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/>
          <p:cNvSpPr/>
          <p:nvPr/>
        </p:nvSpPr>
        <p:spPr>
          <a:xfrm flipV="1">
            <a:off x="6117890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6" y="4348201"/>
            <a:ext cx="4001762" cy="97735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711531" y="2877366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928890" y="3448178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541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What will the output look like?"/>
          <p:cNvSpPr txBox="1"/>
          <p:nvPr/>
        </p:nvSpPr>
        <p:spPr>
          <a:xfrm>
            <a:off x="9651364" y="3320712"/>
            <a:ext cx="1443691" cy="1165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What will the output look like? </a:t>
            </a:r>
          </a:p>
        </p:txBody>
      </p:sp>
      <p:pic>
        <p:nvPicPr>
          <p:cNvPr id="22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922" y="3835004"/>
            <a:ext cx="5319141" cy="72732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132437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714" y="3298011"/>
            <a:ext cx="2146441" cy="2742674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SSD – sum squared distances</a:t>
            </a:r>
            <a:endParaRPr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A56DEAA-EBB0-4E19-9426-4B14B5A2D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/>
          <p:cNvSpPr/>
          <p:nvPr/>
        </p:nvSpPr>
        <p:spPr>
          <a:xfrm flipV="1">
            <a:off x="6117890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6" y="4348201"/>
            <a:ext cx="4001762" cy="97735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711531" y="2877366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928890" y="3448178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541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8922" y="3835004"/>
            <a:ext cx="5319141" cy="7273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10122766" y="3497401"/>
            <a:ext cx="1552860" cy="873004"/>
            <a:chOff x="10409822" y="3209701"/>
            <a:chExt cx="1116119" cy="627472"/>
          </a:xfrm>
        </p:grpSpPr>
        <p:sp>
          <p:nvSpPr>
            <p:cNvPr id="19" name="True detection"/>
            <p:cNvSpPr txBox="1"/>
            <p:nvPr/>
          </p:nvSpPr>
          <p:spPr>
            <a:xfrm>
              <a:off x="10409822" y="3209701"/>
              <a:ext cx="1116119" cy="26269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1800">
                  <a:solidFill>
                    <a:srgbClr val="FFFB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marL="0" marR="0" lvl="0" indent="0" algn="l" defTabSz="546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0" i="0" u="none" strike="noStrike" kern="1200" cap="none" spc="0" normalizeH="0" baseline="0" noProof="0">
                  <a:ln>
                    <a:noFill/>
                  </a:ln>
                  <a:solidFill>
                    <a:srgbClr val="FFFB00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True detection</a:t>
              </a:r>
            </a:p>
          </p:txBody>
        </p:sp>
        <p:sp>
          <p:nvSpPr>
            <p:cNvPr id="21" name="Line"/>
            <p:cNvSpPr/>
            <p:nvPr/>
          </p:nvSpPr>
          <p:spPr>
            <a:xfrm flipH="1" flipV="1">
              <a:off x="10606267" y="3440466"/>
              <a:ext cx="69424" cy="396707"/>
            </a:xfrm>
            <a:prstGeom prst="line">
              <a:avLst/>
            </a:prstGeom>
            <a:ln w="50800">
              <a:solidFill>
                <a:srgbClr val="FFFB00"/>
              </a:solidFill>
              <a:miter lim="400000"/>
              <a:headEnd type="stealth"/>
            </a:ln>
          </p:spPr>
          <p:txBody>
            <a:bodyPr lIns="28575" tIns="28575" rIns="28575" bIns="28575" anchor="ctr"/>
            <a:lstStyle/>
            <a:p>
              <a:pPr marL="0" marR="0" lvl="0" indent="0" algn="l" defTabSz="3214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cs typeface="Helvetica"/>
                <a:sym typeface="Helvetica"/>
              </a:endParaRPr>
            </a:p>
          </p:txBody>
        </p:sp>
      </p:grpSp>
      <p:sp>
        <p:nvSpPr>
          <p:cNvPr id="25" name="(scaled) output"/>
          <p:cNvSpPr txBox="1"/>
          <p:nvPr/>
        </p:nvSpPr>
        <p:spPr>
          <a:xfrm>
            <a:off x="8481139" y="2218706"/>
            <a:ext cx="1150957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1-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sp>
        <p:nvSpPr>
          <p:cNvPr id="26" name="(scaled) output"/>
          <p:cNvSpPr txBox="1"/>
          <p:nvPr/>
        </p:nvSpPr>
        <p:spPr>
          <a:xfrm>
            <a:off x="8020756" y="4847767"/>
            <a:ext cx="1611340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thresholding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sp>
        <p:nvSpPr>
          <p:cNvPr id="27" name="What will the output look like?"/>
          <p:cNvSpPr txBox="1"/>
          <p:nvPr/>
        </p:nvSpPr>
        <p:spPr>
          <a:xfrm>
            <a:off x="8943936" y="6117248"/>
            <a:ext cx="2859578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What could go wrong?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pic>
        <p:nvPicPr>
          <p:cNvPr id="30" name="droppedImage.pdf" descr="dropped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5302" y="461755"/>
            <a:ext cx="2146853" cy="27432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75762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SSD – sum squared distances</a:t>
            </a:r>
            <a:endParaRPr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94D11C-51D9-4005-87D4-7B20EDC73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/>
          <p:cNvSpPr/>
          <p:nvPr/>
        </p:nvSpPr>
        <p:spPr>
          <a:xfrm flipV="1">
            <a:off x="6117890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6" y="4348201"/>
            <a:ext cx="4001762" cy="97735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711531" y="2877366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928890" y="3448178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541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922" y="3835004"/>
            <a:ext cx="5319141" cy="727329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(scaled) output"/>
          <p:cNvSpPr txBox="1"/>
          <p:nvPr/>
        </p:nvSpPr>
        <p:spPr>
          <a:xfrm>
            <a:off x="8481139" y="2218706"/>
            <a:ext cx="1150957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1-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28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37" y="2151481"/>
            <a:ext cx="2860358" cy="3681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9180" y="461754"/>
            <a:ext cx="2142975" cy="2738245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What will the output look like?"/>
          <p:cNvSpPr txBox="1"/>
          <p:nvPr/>
        </p:nvSpPr>
        <p:spPr>
          <a:xfrm>
            <a:off x="8943936" y="4576312"/>
            <a:ext cx="2859578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Not robust to local intensity changes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608681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CC – cross correlation </a:t>
            </a:r>
            <a:endParaRPr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B79ECB6-2562-46D8-830B-8DD047D80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159" y="3838983"/>
            <a:ext cx="4571682" cy="732866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/>
          <p:cNvSpPr/>
          <p:nvPr/>
        </p:nvSpPr>
        <p:spPr>
          <a:xfrm flipV="1">
            <a:off x="5958236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7" y="4473953"/>
            <a:ext cx="3101875" cy="85160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551877" y="2877366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928890" y="3448178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sp>
        <p:nvSpPr>
          <p:cNvPr id="15" name="What will the output look like?"/>
          <p:cNvSpPr txBox="1"/>
          <p:nvPr/>
        </p:nvSpPr>
        <p:spPr>
          <a:xfrm>
            <a:off x="9651364" y="3320712"/>
            <a:ext cx="1443691" cy="1165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What will the output look like? 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887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277297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CC – cross correlation </a:t>
            </a:r>
            <a:endParaRPr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3D01C4-B88D-4072-8674-E69395A0B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159" y="3838983"/>
            <a:ext cx="4571682" cy="732866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/>
          <p:cNvSpPr/>
          <p:nvPr/>
        </p:nvSpPr>
        <p:spPr>
          <a:xfrm flipV="1">
            <a:off x="5958236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7" y="4473953"/>
            <a:ext cx="3101875" cy="85160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551877" y="2877366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928890" y="3448178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sp>
        <p:nvSpPr>
          <p:cNvPr id="15" name="What will the output look like?"/>
          <p:cNvSpPr txBox="1"/>
          <p:nvPr/>
        </p:nvSpPr>
        <p:spPr>
          <a:xfrm>
            <a:off x="8943936" y="6117248"/>
            <a:ext cx="2859578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What went wrong?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887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3936" y="2151481"/>
            <a:ext cx="2859578" cy="36576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23624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CC – cross correlation </a:t>
            </a:r>
            <a:endParaRPr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13E65FD-6EF7-4CE6-9D4F-094ADF1EE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159" y="3838983"/>
            <a:ext cx="4571682" cy="732866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/>
          <p:cNvSpPr/>
          <p:nvPr/>
        </p:nvSpPr>
        <p:spPr>
          <a:xfrm flipV="1">
            <a:off x="5958236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7" y="4473953"/>
            <a:ext cx="3101875" cy="85160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551877" y="2877366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928890" y="3448178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887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3936" y="2151481"/>
            <a:ext cx="2859578" cy="3657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What will the output look like?"/>
          <p:cNvSpPr txBox="1"/>
          <p:nvPr/>
        </p:nvSpPr>
        <p:spPr>
          <a:xfrm>
            <a:off x="8943936" y="5838627"/>
            <a:ext cx="2859578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Increases for higher local intensities.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892021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159" y="3835005"/>
            <a:ext cx="5327904" cy="727329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Zero mean cross correlation</a:t>
            </a:r>
            <a:endParaRPr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9F41C8C-6AC0-4073-9D03-77D90E24D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/>
          <p:cNvSpPr/>
          <p:nvPr/>
        </p:nvSpPr>
        <p:spPr>
          <a:xfrm flipV="1">
            <a:off x="5958236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6" y="4348201"/>
            <a:ext cx="4001762" cy="97735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551877" y="2877366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928890" y="3448178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887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What will the output look like?"/>
          <p:cNvSpPr txBox="1"/>
          <p:nvPr/>
        </p:nvSpPr>
        <p:spPr>
          <a:xfrm>
            <a:off x="9651364" y="3320712"/>
            <a:ext cx="1443691" cy="1165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What will the output look like? </a:t>
            </a:r>
          </a:p>
        </p:txBody>
      </p:sp>
      <p:sp>
        <p:nvSpPr>
          <p:cNvPr id="19" name="Line"/>
          <p:cNvSpPr/>
          <p:nvPr/>
        </p:nvSpPr>
        <p:spPr>
          <a:xfrm flipV="1">
            <a:off x="7012797" y="3262308"/>
            <a:ext cx="650745" cy="50738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0" name="filter"/>
          <p:cNvSpPr txBox="1"/>
          <p:nvPr/>
        </p:nvSpPr>
        <p:spPr>
          <a:xfrm>
            <a:off x="6993527" y="2875481"/>
            <a:ext cx="162756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template mean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02834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dirty="0"/>
              <a:t>Histogram equalization</a:t>
            </a:r>
          </a:p>
          <a:p>
            <a:r>
              <a:rPr lang="en-US" dirty="0"/>
              <a:t>Template matching</a:t>
            </a:r>
          </a:p>
          <a:p>
            <a:r>
              <a:rPr lang="en-US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r>
              <a:rPr lang="en-US" dirty="0"/>
              <a:t>Color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2227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159" y="3835005"/>
            <a:ext cx="5327904" cy="727329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Zero mean cross correlation</a:t>
            </a:r>
            <a:endParaRPr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9DB8E8-F25F-4F07-994A-F13A87191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/>
          <p:cNvSpPr/>
          <p:nvPr/>
        </p:nvSpPr>
        <p:spPr>
          <a:xfrm flipV="1">
            <a:off x="5958236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6" y="4348201"/>
            <a:ext cx="4001762" cy="97735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551877" y="2877366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928890" y="3448178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887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Line"/>
          <p:cNvSpPr/>
          <p:nvPr/>
        </p:nvSpPr>
        <p:spPr>
          <a:xfrm flipV="1">
            <a:off x="7012797" y="3262308"/>
            <a:ext cx="650745" cy="50738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0" name="filter"/>
          <p:cNvSpPr txBox="1"/>
          <p:nvPr/>
        </p:nvSpPr>
        <p:spPr>
          <a:xfrm>
            <a:off x="6993527" y="2875481"/>
            <a:ext cx="162756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template mean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9800624" y="3282579"/>
            <a:ext cx="2141531" cy="2751839"/>
            <a:chOff x="10178278" y="3055297"/>
            <a:chExt cx="1539226" cy="1977885"/>
          </a:xfrm>
        </p:grpSpPr>
        <p:pic>
          <p:nvPicPr>
            <p:cNvPr id="22" name="droppedImage.pdf" descr="droppedImage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78278" y="3055297"/>
              <a:ext cx="1539226" cy="197167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5" name="True detection"/>
            <p:cNvSpPr txBox="1"/>
            <p:nvPr/>
          </p:nvSpPr>
          <p:spPr>
            <a:xfrm>
              <a:off x="10409822" y="3209701"/>
              <a:ext cx="1116119" cy="26269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1800">
                  <a:solidFill>
                    <a:srgbClr val="FFFB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marL="0" marR="0" lvl="0" indent="0" algn="l" defTabSz="546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0" i="0" u="none" strike="noStrike" kern="1200" cap="none" spc="0" normalizeH="0" baseline="0" noProof="0">
                  <a:ln>
                    <a:noFill/>
                  </a:ln>
                  <a:solidFill>
                    <a:srgbClr val="FFFB00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True detection</a:t>
              </a:r>
            </a:p>
          </p:txBody>
        </p:sp>
        <p:sp>
          <p:nvSpPr>
            <p:cNvPr id="26" name="False detections"/>
            <p:cNvSpPr txBox="1"/>
            <p:nvPr/>
          </p:nvSpPr>
          <p:spPr>
            <a:xfrm>
              <a:off x="10231856" y="4549275"/>
              <a:ext cx="935832" cy="48390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28575" tIns="28575" rIns="28575" bIns="28575" anchor="ctr">
              <a:spAutoFit/>
            </a:bodyPr>
            <a:lstStyle>
              <a:lvl1pPr algn="l" defTabSz="546100">
                <a:defRPr sz="1800">
                  <a:solidFill>
                    <a:srgbClr val="FF40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marL="0" marR="0" lvl="0" indent="0" algn="l" defTabSz="546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40FF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False detections</a:t>
              </a:r>
            </a:p>
          </p:txBody>
        </p:sp>
        <p:sp>
          <p:nvSpPr>
            <p:cNvPr id="27" name="Line"/>
            <p:cNvSpPr/>
            <p:nvPr/>
          </p:nvSpPr>
          <p:spPr>
            <a:xfrm flipH="1" flipV="1">
              <a:off x="10606267" y="3440466"/>
              <a:ext cx="69424" cy="396707"/>
            </a:xfrm>
            <a:prstGeom prst="line">
              <a:avLst/>
            </a:prstGeom>
            <a:ln w="50800">
              <a:solidFill>
                <a:srgbClr val="FFFB00"/>
              </a:solidFill>
              <a:miter lim="400000"/>
              <a:headEnd type="stealth"/>
            </a:ln>
          </p:spPr>
          <p:txBody>
            <a:bodyPr lIns="28575" tIns="28575" rIns="28575" bIns="28575" anchor="ctr"/>
            <a:lstStyle/>
            <a:p>
              <a:pPr marL="0" marR="0" lvl="0" indent="0" algn="l" defTabSz="3214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cs typeface="Helvetica"/>
                <a:sym typeface="Helvetica"/>
              </a:endParaRPr>
            </a:p>
          </p:txBody>
        </p:sp>
        <p:sp>
          <p:nvSpPr>
            <p:cNvPr id="28" name="Oval"/>
            <p:cNvSpPr/>
            <p:nvPr/>
          </p:nvSpPr>
          <p:spPr>
            <a:xfrm rot="20130676">
              <a:off x="10711617" y="4302883"/>
              <a:ext cx="700088" cy="500063"/>
            </a:xfrm>
            <a:prstGeom prst="ellipse">
              <a:avLst/>
            </a:prstGeom>
            <a:ln w="12700">
              <a:solidFill>
                <a:srgbClr val="FF40FF"/>
              </a:solidFill>
              <a:miter lim="400000"/>
            </a:ln>
          </p:spPr>
          <p:txBody>
            <a:bodyPr lIns="28575" tIns="28575" rIns="28575" bIns="28575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 Light" panose="020F0302020204030204"/>
                <a:sym typeface="Gill Sans"/>
              </a:endParaRPr>
            </a:p>
          </p:txBody>
        </p:sp>
      </p:grpSp>
      <p:pic>
        <p:nvPicPr>
          <p:cNvPr id="29" name="droppedImage.pdf" descr="dropped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5302" y="461756"/>
            <a:ext cx="2146853" cy="2743200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(scaled) output"/>
          <p:cNvSpPr txBox="1"/>
          <p:nvPr/>
        </p:nvSpPr>
        <p:spPr>
          <a:xfrm>
            <a:off x="8731208" y="2218706"/>
            <a:ext cx="900888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sp>
        <p:nvSpPr>
          <p:cNvPr id="31" name="(scaled) output"/>
          <p:cNvSpPr txBox="1"/>
          <p:nvPr/>
        </p:nvSpPr>
        <p:spPr>
          <a:xfrm>
            <a:off x="8020756" y="4847767"/>
            <a:ext cx="1611340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thresholding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sp>
        <p:nvSpPr>
          <p:cNvPr id="32" name="What will the output look like?"/>
          <p:cNvSpPr txBox="1"/>
          <p:nvPr/>
        </p:nvSpPr>
        <p:spPr>
          <a:xfrm>
            <a:off x="8943936" y="6117248"/>
            <a:ext cx="2859578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What went wrong?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70952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159" y="3835005"/>
            <a:ext cx="5327904" cy="727329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Zero mean cross correlation</a:t>
            </a:r>
            <a:endParaRPr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56AB793-361B-4DB3-B32A-399F616E0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/>
          <p:cNvSpPr/>
          <p:nvPr/>
        </p:nvSpPr>
        <p:spPr>
          <a:xfrm flipV="1">
            <a:off x="5958236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6" y="4348201"/>
            <a:ext cx="4001762" cy="97735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551877" y="2877366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928890" y="3448178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887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Line"/>
          <p:cNvSpPr/>
          <p:nvPr/>
        </p:nvSpPr>
        <p:spPr>
          <a:xfrm flipV="1">
            <a:off x="7012797" y="3262308"/>
            <a:ext cx="650745" cy="50738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0" name="filter"/>
          <p:cNvSpPr txBox="1"/>
          <p:nvPr/>
        </p:nvSpPr>
        <p:spPr>
          <a:xfrm>
            <a:off x="6993527" y="2875481"/>
            <a:ext cx="162756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template mean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pic>
        <p:nvPicPr>
          <p:cNvPr id="29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5302" y="461756"/>
            <a:ext cx="2146853" cy="2743200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(scaled) output"/>
          <p:cNvSpPr txBox="1"/>
          <p:nvPr/>
        </p:nvSpPr>
        <p:spPr>
          <a:xfrm>
            <a:off x="8731208" y="2218706"/>
            <a:ext cx="900888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sp>
        <p:nvSpPr>
          <p:cNvPr id="34" name="What will the output look like?"/>
          <p:cNvSpPr txBox="1"/>
          <p:nvPr/>
        </p:nvSpPr>
        <p:spPr>
          <a:xfrm>
            <a:off x="8943936" y="4576312"/>
            <a:ext cx="2859578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Not robust to high-contrast areas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999630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ZNCC – zero mean normalized cross correlation</a:t>
            </a:r>
            <a:endParaRPr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AD9A110-47DF-40DD-9EF5-899773B0C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/>
          <p:cNvSpPr/>
          <p:nvPr/>
        </p:nvSpPr>
        <p:spPr>
          <a:xfrm flipV="1">
            <a:off x="6175946" y="3064534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5" y="4573945"/>
            <a:ext cx="4132391" cy="75161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769587" y="2703198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543783" y="3475689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597" y="2774496"/>
            <a:ext cx="230029" cy="230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783" y="3688119"/>
            <a:ext cx="6829426" cy="885826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Line"/>
          <p:cNvSpPr/>
          <p:nvPr/>
        </p:nvSpPr>
        <p:spPr>
          <a:xfrm flipV="1">
            <a:off x="6958496" y="3088140"/>
            <a:ext cx="650745" cy="50738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0" name="filter"/>
          <p:cNvSpPr txBox="1"/>
          <p:nvPr/>
        </p:nvSpPr>
        <p:spPr>
          <a:xfrm>
            <a:off x="7038447" y="2703198"/>
            <a:ext cx="162756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template mean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sp>
        <p:nvSpPr>
          <p:cNvPr id="23" name="filter"/>
          <p:cNvSpPr txBox="1"/>
          <p:nvPr/>
        </p:nvSpPr>
        <p:spPr>
          <a:xfrm>
            <a:off x="7852227" y="5105852"/>
            <a:ext cx="180325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local patch mean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sp>
        <p:nvSpPr>
          <p:cNvPr id="24" name="Line"/>
          <p:cNvSpPr/>
          <p:nvPr/>
        </p:nvSpPr>
        <p:spPr>
          <a:xfrm flipH="1">
            <a:off x="9181721" y="4544020"/>
            <a:ext cx="650745" cy="50738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30" name="What will the output look like?"/>
          <p:cNvSpPr txBox="1"/>
          <p:nvPr/>
        </p:nvSpPr>
        <p:spPr>
          <a:xfrm>
            <a:off x="9655478" y="2116363"/>
            <a:ext cx="1443691" cy="1165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What will the output look like? </a:t>
            </a:r>
          </a:p>
        </p:txBody>
      </p:sp>
    </p:spTree>
    <p:extLst>
      <p:ext uri="{BB962C8B-B14F-4D97-AF65-F5344CB8AC3E}">
        <p14:creationId xmlns:p14="http://schemas.microsoft.com/office/powerpoint/2010/main" val="29181080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302" y="3586903"/>
            <a:ext cx="2176626" cy="2743147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ZNCC – zero mean normalized cross correlation</a:t>
            </a:r>
            <a:endParaRPr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4089015-9FFC-493B-B33C-99A0A3B6E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10122763" y="3786767"/>
            <a:ext cx="1652246" cy="873004"/>
            <a:chOff x="10409822" y="3209701"/>
            <a:chExt cx="1187553" cy="627472"/>
          </a:xfrm>
        </p:grpSpPr>
        <p:sp>
          <p:nvSpPr>
            <p:cNvPr id="26" name="True detection"/>
            <p:cNvSpPr txBox="1"/>
            <p:nvPr/>
          </p:nvSpPr>
          <p:spPr>
            <a:xfrm>
              <a:off x="10409822" y="3209701"/>
              <a:ext cx="1187553" cy="2626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1800">
                  <a:solidFill>
                    <a:srgbClr val="FFFB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marL="0" marR="0" lvl="0" indent="0" algn="l" defTabSz="546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B00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True detection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B00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s</a:t>
              </a: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B00"/>
                </a:solidFill>
                <a:effectLst/>
                <a:uLnTx/>
                <a:uFillTx/>
                <a:latin typeface="Calibri Light" panose="020F0302020204030204"/>
                <a:sym typeface="Gill Sans"/>
              </a:endParaRPr>
            </a:p>
          </p:txBody>
        </p:sp>
        <p:sp>
          <p:nvSpPr>
            <p:cNvPr id="27" name="Line"/>
            <p:cNvSpPr/>
            <p:nvPr/>
          </p:nvSpPr>
          <p:spPr>
            <a:xfrm flipH="1" flipV="1">
              <a:off x="10606267" y="3440466"/>
              <a:ext cx="69424" cy="396707"/>
            </a:xfrm>
            <a:prstGeom prst="line">
              <a:avLst/>
            </a:prstGeom>
            <a:ln w="50800">
              <a:solidFill>
                <a:srgbClr val="FFFB00"/>
              </a:solidFill>
              <a:miter lim="400000"/>
              <a:headEnd type="stealth"/>
            </a:ln>
          </p:spPr>
          <p:txBody>
            <a:bodyPr lIns="28575" tIns="28575" rIns="28575" bIns="28575" anchor="ctr"/>
            <a:lstStyle/>
            <a:p>
              <a:pPr marL="0" marR="0" lvl="0" indent="0" algn="l" defTabSz="3214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cs typeface="Helvetica"/>
                <a:sym typeface="Helvetica"/>
              </a:endParaRPr>
            </a:p>
          </p:txBody>
        </p:sp>
      </p:grpSp>
      <p:sp>
        <p:nvSpPr>
          <p:cNvPr id="29" name="(scaled) output"/>
          <p:cNvSpPr txBox="1"/>
          <p:nvPr/>
        </p:nvSpPr>
        <p:spPr>
          <a:xfrm>
            <a:off x="8481139" y="2508072"/>
            <a:ext cx="1150957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1-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sp>
        <p:nvSpPr>
          <p:cNvPr id="30" name="(scaled) output"/>
          <p:cNvSpPr txBox="1"/>
          <p:nvPr/>
        </p:nvSpPr>
        <p:spPr>
          <a:xfrm>
            <a:off x="8020756" y="5137133"/>
            <a:ext cx="1611340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thresholding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sp>
        <p:nvSpPr>
          <p:cNvPr id="34" name="Line"/>
          <p:cNvSpPr/>
          <p:nvPr/>
        </p:nvSpPr>
        <p:spPr>
          <a:xfrm flipH="1" flipV="1">
            <a:off x="10396078" y="4104654"/>
            <a:ext cx="535832" cy="555117"/>
          </a:xfrm>
          <a:prstGeom prst="line">
            <a:avLst/>
          </a:prstGeom>
          <a:ln w="50800">
            <a:solidFill>
              <a:srgbClr val="FFFB00"/>
            </a:solidFill>
            <a:miter lim="400000"/>
            <a:headEnd type="stealth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cs typeface="Helvetica"/>
              <a:sym typeface="Helvetica"/>
            </a:endParaRPr>
          </a:p>
        </p:txBody>
      </p:sp>
      <p:pic>
        <p:nvPicPr>
          <p:cNvPr id="35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5302" y="753375"/>
            <a:ext cx="2146853" cy="26933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726038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302" y="3575331"/>
            <a:ext cx="2176626" cy="2743147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ZNCC – zero mean normalized cross correlation</a:t>
            </a:r>
            <a:endParaRPr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A8424D-D9C7-4181-8BE6-776F4EA93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10122763" y="3775196"/>
            <a:ext cx="1652246" cy="873004"/>
            <a:chOff x="10409822" y="3209701"/>
            <a:chExt cx="1187553" cy="627472"/>
          </a:xfrm>
        </p:grpSpPr>
        <p:sp>
          <p:nvSpPr>
            <p:cNvPr id="26" name="True detection"/>
            <p:cNvSpPr txBox="1"/>
            <p:nvPr/>
          </p:nvSpPr>
          <p:spPr>
            <a:xfrm>
              <a:off x="10409822" y="3209701"/>
              <a:ext cx="1187553" cy="2626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1800">
                  <a:solidFill>
                    <a:srgbClr val="FFFB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marL="0" marR="0" lvl="0" indent="0" algn="l" defTabSz="546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B00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True detection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B00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s</a:t>
              </a: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B00"/>
                </a:solidFill>
                <a:effectLst/>
                <a:uLnTx/>
                <a:uFillTx/>
                <a:latin typeface="Calibri Light" panose="020F0302020204030204"/>
                <a:sym typeface="Gill Sans"/>
              </a:endParaRPr>
            </a:p>
          </p:txBody>
        </p:sp>
        <p:sp>
          <p:nvSpPr>
            <p:cNvPr id="27" name="Line"/>
            <p:cNvSpPr/>
            <p:nvPr/>
          </p:nvSpPr>
          <p:spPr>
            <a:xfrm flipH="1" flipV="1">
              <a:off x="10606267" y="3440466"/>
              <a:ext cx="69424" cy="396707"/>
            </a:xfrm>
            <a:prstGeom prst="line">
              <a:avLst/>
            </a:prstGeom>
            <a:ln w="50800">
              <a:solidFill>
                <a:srgbClr val="FFFB00"/>
              </a:solidFill>
              <a:miter lim="400000"/>
              <a:headEnd type="stealth"/>
            </a:ln>
          </p:spPr>
          <p:txBody>
            <a:bodyPr lIns="28575" tIns="28575" rIns="28575" bIns="28575" anchor="ctr"/>
            <a:lstStyle/>
            <a:p>
              <a:pPr marL="0" marR="0" lvl="0" indent="0" algn="l" defTabSz="3214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cs typeface="Helvetica"/>
                <a:sym typeface="Helvetica"/>
              </a:endParaRPr>
            </a:p>
          </p:txBody>
        </p:sp>
      </p:grpSp>
      <p:sp>
        <p:nvSpPr>
          <p:cNvPr id="29" name="(scaled) output"/>
          <p:cNvSpPr txBox="1"/>
          <p:nvPr/>
        </p:nvSpPr>
        <p:spPr>
          <a:xfrm>
            <a:off x="8481139" y="2496501"/>
            <a:ext cx="1150957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1-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sp>
        <p:nvSpPr>
          <p:cNvPr id="30" name="(scaled) output"/>
          <p:cNvSpPr txBox="1"/>
          <p:nvPr/>
        </p:nvSpPr>
        <p:spPr>
          <a:xfrm>
            <a:off x="8020756" y="5125562"/>
            <a:ext cx="1611340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thresholding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sp>
        <p:nvSpPr>
          <p:cNvPr id="34" name="Line"/>
          <p:cNvSpPr/>
          <p:nvPr/>
        </p:nvSpPr>
        <p:spPr>
          <a:xfrm flipH="1" flipV="1">
            <a:off x="10396078" y="4093083"/>
            <a:ext cx="535832" cy="555117"/>
          </a:xfrm>
          <a:prstGeom prst="line">
            <a:avLst/>
          </a:prstGeom>
          <a:ln w="50800">
            <a:solidFill>
              <a:srgbClr val="FFFB00"/>
            </a:solidFill>
            <a:miter lim="400000"/>
            <a:headEnd type="stealth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cs typeface="Helvetica"/>
              <a:sym typeface="Helvetica"/>
            </a:endParaRP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37" y="2151481"/>
            <a:ext cx="2860358" cy="3681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5302" y="737487"/>
            <a:ext cx="2146853" cy="2717413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What will the output look like?">
            <a:extLst>
              <a:ext uri="{FF2B5EF4-FFF2-40B4-BE49-F238E27FC236}">
                <a16:creationId xmlns:a16="http://schemas.microsoft.com/office/drawing/2014/main" id="{13C2BACC-9270-47C8-AB77-D445A829FC3B}"/>
              </a:ext>
            </a:extLst>
          </p:cNvPr>
          <p:cNvSpPr txBox="1"/>
          <p:nvPr/>
        </p:nvSpPr>
        <p:spPr>
          <a:xfrm>
            <a:off x="6590967" y="5807603"/>
            <a:ext cx="2859578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robust to change in intensities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887738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6F837-70B9-4112-AF86-1A33E372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matching- SSD, ZNCC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68E32-D257-44DF-902B-CFEF6507E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for very carefully constructed scenarios.</a:t>
            </a:r>
          </a:p>
          <a:p>
            <a:r>
              <a:rPr lang="en-US" dirty="0"/>
              <a:t>Can’t handle change in rotation and scale.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7F1D7-C10C-4030-9E8F-780B39B97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579" y="1730787"/>
            <a:ext cx="8282421" cy="512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85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dirty="0"/>
              <a:t>Histogram equalization</a:t>
            </a:r>
          </a:p>
          <a:p>
            <a:r>
              <a:rPr lang="en-US" dirty="0"/>
              <a:t>Template matching</a:t>
            </a:r>
          </a:p>
          <a:p>
            <a:r>
              <a:rPr lang="en-US" b="1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r>
              <a:rPr lang="en-US" dirty="0"/>
              <a:t>Color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906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51864-03D5-457A-9E54-B7833B025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Handy tool whenever needed to clean up binary images.</a:t>
            </a:r>
          </a:p>
          <a:p>
            <a:r>
              <a:rPr lang="en-US" dirty="0"/>
              <a:t>Each morphology operator is constructed as such: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Select a structure element (binary kernel)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36" name="Picture 12" descr="https://latex.codecogs.com/gif.latex?%5Cdpi%7B300%7D%20s%20%3D%20%5Cbegin%7Bbmatrix%7D%200%20%26%200%20%26%201%20%26%200%20%26%200%5C%5C%200%20%26%201%20%26%201%20%26%201%20%26%200%5C%5C%201%20%26%201%20%26%201%20%26%201%20%26%201%5C%5C%200%20%26%201%20%26%201%20%26%201%20%26%200%5C%5C%200%20%26%200%20%26%201%20%26%200%20%26%200%20%5Cend%7Bbmatrix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243" y="1240972"/>
            <a:ext cx="2414848" cy="169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3208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Handy tool whenever needed to clean up binary images.</a:t>
                </a:r>
              </a:p>
              <a:p>
                <a:r>
                  <a:rPr lang="en-US" dirty="0"/>
                  <a:t>Each morphology operator is constructed as such: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/>
                  <a:t>Select a structure element (binary kernel) 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/>
                  <a:t>Cross-correlate with input binary image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⋆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800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6" name="Picture 12" descr="https://latex.codecogs.com/gif.latex?%5Cdpi%7B300%7D%20s%20%3D%20%5Cbegin%7Bbmatrix%7D%200%20%26%200%20%26%201%20%26%200%20%26%200%5C%5C%200%20%26%201%20%26%201%20%26%201%20%26%200%5C%5C%201%20%26%201%20%26%201%20%26%201%20%26%201%5C%5C%200%20%26%201%20%26%201%20%26%201%20%26%200%5C%5C%200%20%26%200%20%26%201%20%26%200%20%26%200%20%5Cend%7Bbmatrix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243" y="1240972"/>
            <a:ext cx="2414848" cy="169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5851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Handy tool whenever needed to clean up binary images.</a:t>
                </a:r>
              </a:p>
              <a:p>
                <a:r>
                  <a:rPr lang="en-US" dirty="0"/>
                  <a:t>Each morphology operator is constructed as such: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/>
                  <a:t>Select a structure element (binary kernel) 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/>
                  <a:t>Cross-correlate with input binary image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⋆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800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/>
                  <a:t>Threshold the output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latex.codecogs.com/gif.latex?%5Cdpi%7B300%7D%20%5Ctheta_%7BTH%7D%28x%2Ct%29%20%3D%20%5Cleft%5C%7B%5Cbegin%7Bmatrix%7D%201%20%26%20if%20%26%20x%5Cgeq%20t%2C%5C%5C%200%20%26%20else%20%5Cend%7Bmatrix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3161249"/>
            <a:ext cx="4590143" cy="91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atex.codecogs.com/gif.latex?%5Cdpi%7B300%7D%20s%20%3D%20%5Cbegin%7Bbmatrix%7D%200%20%26%200%20%26%201%20%26%200%20%26%200%5C%5C%200%20%26%201%20%26%201%20%26%201%20%26%200%5C%5C%201%20%26%201%20%26%201%20%26%201%20%26%201%5C%5C%200%20%26%201%20%26%201%20%26%201%20%26%200%5C%5C%200%20%26%200%20%26%201%20%26%200%20%26%200%20%5Cend%7Bbmatrix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243" y="1240972"/>
            <a:ext cx="2414848" cy="169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581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rgb decomposition">
            <a:extLst>
              <a:ext uri="{FF2B5EF4-FFF2-40B4-BE49-F238E27FC236}">
                <a16:creationId xmlns:a16="http://schemas.microsoft.com/office/drawing/2014/main" id="{F754B1C0-3961-4DD0-8D75-FE9AAC170C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"/>
          <a:stretch/>
        </p:blipFill>
        <p:spPr bwMode="auto">
          <a:xfrm>
            <a:off x="0" y="1483865"/>
            <a:ext cx="12192002" cy="537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88A31D-0AF2-43CB-B9BA-3CCB5DBF9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C6BB44-59E8-492F-BCA5-9A79BE986C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think of an image as a 3d matrix of discrete RGB values.</a:t>
                </a:r>
              </a:p>
              <a:p>
                <a:r>
                  <a:rPr lang="en-US" dirty="0"/>
                  <a:t>The values mark the intensity of each color channel and are usually of type uint8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{0,…,255}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C6BB44-59E8-492F-BCA5-9A79BE986C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13641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5134866-E961-46F8-AE2F-AB3F0B1EBF13}"/>
              </a:ext>
            </a:extLst>
          </p:cNvPr>
          <p:cNvSpPr/>
          <p:nvPr/>
        </p:nvSpPr>
        <p:spPr>
          <a:xfrm>
            <a:off x="4470400" y="4776251"/>
            <a:ext cx="3327400" cy="55774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Handy tool whenever needed to clean up binary images.</a:t>
                </a:r>
              </a:p>
              <a:p>
                <a:r>
                  <a:rPr lang="en-US" dirty="0"/>
                  <a:t>Each morphology operator is constructed as such: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/>
                  <a:t>Select a structure element (binary kernel) 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/>
                  <a:t>Cross-correlate with input binary image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⋆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800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/>
                  <a:t>Threshold the output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Overall morphologic operation should look like so: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𝑇𝐻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latex.codecogs.com/gif.latex?%5Cdpi%7B300%7D%20%5Ctheta_%7BTH%7D%28x%2Ct%29%20%3D%20%5Cleft%5C%7B%5Cbegin%7Bmatrix%7D%201%20%26%20if%20%26%20x%5Cgeq%20t%2C%5C%5C%200%20%26%20else%20%5Cend%7Bmatrix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3161249"/>
            <a:ext cx="4590143" cy="91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atex.codecogs.com/gif.latex?%5Cdpi%7B300%7D%20s%20%3D%20%5Cbegin%7Bbmatrix%7D%200%20%26%200%20%26%201%20%26%200%20%26%200%5C%5C%200%20%26%201%20%26%201%20%26%201%20%26%200%5C%5C%201%20%26%201%20%26%201%20%26%201%20%26%201%5C%5C%200%20%26%201%20%26%201%20%26%201%20%26%200%5C%5C%200%20%26%200%20%26%201%20%26%200%20%26%200%20%5Cend%7Bbmatrix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243" y="1240972"/>
            <a:ext cx="2414848" cy="169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9008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Dilation: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𝑡</m:t>
                    </m:r>
                    <m:r>
                      <a:rPr lang="en-US" i="1">
                        <a:latin typeface="Cambria Math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Skinny lines will get thicker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10" descr="https://upload.wikimedia.org/wikipedia/commons/thumb/8/8d/Dilation.png/220px-Dil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725" y="202354"/>
            <a:ext cx="3164859" cy="31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CF77B1E-06D3-43DE-B092-FA96FC86BE39}"/>
              </a:ext>
            </a:extLst>
          </p:cNvPr>
          <p:cNvGrpSpPr/>
          <p:nvPr/>
        </p:nvGrpSpPr>
        <p:grpSpPr>
          <a:xfrm>
            <a:off x="1155808" y="4627982"/>
            <a:ext cx="9880383" cy="2076839"/>
            <a:chOff x="1504950" y="3667708"/>
            <a:chExt cx="7612814" cy="1600200"/>
          </a:xfrm>
        </p:grpSpPr>
        <p:pic>
          <p:nvPicPr>
            <p:cNvPr id="10" name="Picture 3">
              <a:extLst>
                <a:ext uri="{FF2B5EF4-FFF2-40B4-BE49-F238E27FC236}">
                  <a16:creationId xmlns:a16="http://schemas.microsoft.com/office/drawing/2014/main" id="{872E574A-DE4A-4AA7-8F93-748686981B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35" t="34333" r="8646" b="51667"/>
            <a:stretch/>
          </p:blipFill>
          <p:spPr bwMode="auto">
            <a:xfrm>
              <a:off x="5416622" y="3667708"/>
              <a:ext cx="3701142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3608FB07-314B-4FA2-A618-8615875098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50" t="34333" r="21198" b="51667"/>
            <a:stretch/>
          </p:blipFill>
          <p:spPr bwMode="auto">
            <a:xfrm>
              <a:off x="1504950" y="3667708"/>
              <a:ext cx="4591050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736943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Erosion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71500" indent="-514350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571500" indent="-514350"/>
                <a:endParaRPr lang="en-US" dirty="0"/>
              </a:p>
              <a:p>
                <a:pPr marL="57150" indent="0">
                  <a:buNone/>
                </a:pPr>
                <a:endParaRPr lang="en-US" dirty="0"/>
              </a:p>
              <a:p>
                <a:r>
                  <a:rPr lang="en-US" dirty="0"/>
                  <a:t>Erosion: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𝑡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𝑠𝑢𝑚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𝑠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Thicker lines will get skinny</a:t>
                </a:r>
                <a:br>
                  <a:rPr lang="en-US" dirty="0"/>
                </a:b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8" descr="https://upload.wikimedia.org/wikipedia/commons/thumb/3/3a/Erosion.png/220px-Eros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726" y="171112"/>
            <a:ext cx="3164859" cy="312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ECDBC18-B740-4E05-914C-615A1E466722}"/>
              </a:ext>
            </a:extLst>
          </p:cNvPr>
          <p:cNvGrpSpPr/>
          <p:nvPr/>
        </p:nvGrpSpPr>
        <p:grpSpPr>
          <a:xfrm>
            <a:off x="1155808" y="4627982"/>
            <a:ext cx="9880383" cy="2076839"/>
            <a:chOff x="1504950" y="3667708"/>
            <a:chExt cx="7612814" cy="1600200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13EB27CA-C165-4D61-AC76-9FA4EC104E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35" t="34333" r="8646" b="51667"/>
            <a:stretch/>
          </p:blipFill>
          <p:spPr bwMode="auto">
            <a:xfrm>
              <a:off x="5416622" y="3667708"/>
              <a:ext cx="3701142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3">
              <a:extLst>
                <a:ext uri="{FF2B5EF4-FFF2-40B4-BE49-F238E27FC236}">
                  <a16:creationId xmlns:a16="http://schemas.microsoft.com/office/drawing/2014/main" id="{4E4B4416-CEA4-42D2-BD6B-934EB05930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50" t="34333" r="21198" b="51667"/>
            <a:stretch/>
          </p:blipFill>
          <p:spPr bwMode="auto">
            <a:xfrm>
              <a:off x="1504950" y="3667708"/>
              <a:ext cx="4591050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662198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Erosion followed by dilation.</a:t>
            </a:r>
          </a:p>
          <a:p>
            <a:pPr lvl="1"/>
            <a:r>
              <a:rPr lang="en-US" dirty="0"/>
              <a:t>The effect is of rounding off sharp edges.</a:t>
            </a:r>
          </a:p>
        </p:txBody>
      </p:sp>
      <p:pic>
        <p:nvPicPr>
          <p:cNvPr id="5122" name="Picture 2" descr="https://upload.wikimedia.org/wikipedia/commons/c/c1/Open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926" y="69850"/>
            <a:ext cx="3371850" cy="33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1155808" y="4627982"/>
            <a:ext cx="9880383" cy="2076839"/>
            <a:chOff x="1504950" y="3667708"/>
            <a:chExt cx="7612814" cy="1600200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35" t="34333" r="8646" b="51667"/>
            <a:stretch/>
          </p:blipFill>
          <p:spPr bwMode="auto">
            <a:xfrm>
              <a:off x="5416622" y="3667708"/>
              <a:ext cx="3701142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50" t="34333" r="21198" b="51667"/>
            <a:stretch/>
          </p:blipFill>
          <p:spPr bwMode="auto">
            <a:xfrm>
              <a:off x="1504950" y="3667708"/>
              <a:ext cx="4591050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698863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Dilation followed by erosion.</a:t>
            </a:r>
          </a:p>
          <a:p>
            <a:pPr lvl="1"/>
            <a:r>
              <a:rPr lang="en-US" dirty="0"/>
              <a:t>The effect is of closing of narrow gaps and holes.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095926" y="69850"/>
            <a:ext cx="3371850" cy="3324226"/>
            <a:chOff x="8095926" y="69850"/>
            <a:chExt cx="3371850" cy="3324226"/>
          </a:xfrm>
        </p:grpSpPr>
        <p:pic>
          <p:nvPicPr>
            <p:cNvPr id="5122" name="Picture 2" descr="https://upload.wikimedia.org/wikipedia/commons/c/c1/Openin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5926" y="69850"/>
              <a:ext cx="3371850" cy="3324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8836090" y="811763"/>
              <a:ext cx="1828800" cy="1791478"/>
            </a:xfrm>
            <a:prstGeom prst="rect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155808" y="4627982"/>
            <a:ext cx="9880383" cy="2076839"/>
            <a:chOff x="1504950" y="3667708"/>
            <a:chExt cx="7612814" cy="1600200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35" t="34333" r="8646" b="51667"/>
            <a:stretch/>
          </p:blipFill>
          <p:spPr bwMode="auto">
            <a:xfrm>
              <a:off x="5416622" y="3667708"/>
              <a:ext cx="3701142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50" t="34333" r="21198" b="51667"/>
            <a:stretch/>
          </p:blipFill>
          <p:spPr bwMode="auto">
            <a:xfrm>
              <a:off x="1504950" y="3667708"/>
              <a:ext cx="4591050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256479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dirty="0"/>
              <a:t>Histogram equalization</a:t>
            </a:r>
          </a:p>
          <a:p>
            <a:r>
              <a:rPr lang="en-US" dirty="0"/>
              <a:t>Template matching</a:t>
            </a:r>
          </a:p>
          <a:p>
            <a:r>
              <a:rPr lang="en-US" dirty="0"/>
              <a:t>Morphology operators</a:t>
            </a:r>
          </a:p>
          <a:p>
            <a:r>
              <a:rPr lang="en-US" b="1" dirty="0"/>
              <a:t>Connected components</a:t>
            </a:r>
          </a:p>
          <a:p>
            <a:r>
              <a:rPr lang="en-US" dirty="0"/>
              <a:t>Color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4789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FCF44-7665-4EFB-B222-3F1BEFEB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0B3F4-4E20-4742-9DFE-8F8F5CEF5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Defined as regions of adjacent pixels that have the same value.</a:t>
            </a:r>
          </a:p>
          <a:p>
            <a:r>
              <a:rPr lang="en-US" dirty="0"/>
              <a:t>Commonly used with binary images to find stand alone objects.</a:t>
            </a:r>
          </a:p>
          <a:p>
            <a:pPr lvl="1"/>
            <a:r>
              <a:rPr lang="en-US" dirty="0"/>
              <a:t> e.g.: letters in a document.</a:t>
            </a:r>
            <a:br>
              <a:rPr lang="en-US" dirty="0"/>
            </a:br>
            <a:endParaRPr lang="en-US" dirty="0"/>
          </a:p>
        </p:txBody>
      </p:sp>
      <p:pic>
        <p:nvPicPr>
          <p:cNvPr id="6146" name="Picture 2" descr="Image result for connected component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39"/>
          <a:stretch/>
        </p:blipFill>
        <p:spPr bwMode="auto">
          <a:xfrm>
            <a:off x="2889411" y="3408715"/>
            <a:ext cx="6618449" cy="306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2416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dirty="0"/>
              <a:t>Histogram equalization</a:t>
            </a:r>
          </a:p>
          <a:p>
            <a:r>
              <a:rPr lang="en-US" dirty="0"/>
              <a:t>Template matching</a:t>
            </a:r>
          </a:p>
          <a:p>
            <a:r>
              <a:rPr lang="en-US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r>
              <a:rPr lang="en-US" b="1" dirty="0"/>
              <a:t>Color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2240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9BC5-4866-4E15-915B-C570F7335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E057EB-1FD2-4197-B5EA-2A88A7E8CB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67" r="40399"/>
          <a:stretch/>
        </p:blipFill>
        <p:spPr>
          <a:xfrm>
            <a:off x="3065835" y="842017"/>
            <a:ext cx="6060330" cy="56466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8215E8-2FE3-47AF-BFA0-7E3058BC33B0}"/>
              </a:ext>
            </a:extLst>
          </p:cNvPr>
          <p:cNvSpPr/>
          <p:nvPr/>
        </p:nvSpPr>
        <p:spPr>
          <a:xfrm>
            <a:off x="3414411" y="6488668"/>
            <a:ext cx="894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https://cs.brown.edu/courses/csci1430/lectures/2020Spring_08_CamerasLightAndColor.pdf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316CC7C-EA77-4C1C-A26A-69A9B6FB7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460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2C1EA78-4BE8-4865-8E14-E3DEFDEC1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HSV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A3B109-9619-411F-A89D-5CC350D75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762000"/>
            <a:ext cx="5892800" cy="5715000"/>
          </a:xfrm>
        </p:spPr>
        <p:txBody>
          <a:bodyPr>
            <a:normAutofit lnSpcReduction="10000"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/>
              <a:t>Hue</a:t>
            </a:r>
            <a:r>
              <a:rPr lang="en-US" altLang="en-US" dirty="0"/>
              <a:t>: The "attribute of a visual sensation according to which an area appears to be similar to one of the perceived colors: red, yellow, green, and blue, or to a combination of two of them"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/>
              <a:t>Saturation</a:t>
            </a:r>
            <a:r>
              <a:rPr lang="en-US" altLang="en-US" dirty="0"/>
              <a:t>: The "colorfulness of a stimulus relative to its own brightness"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/>
              <a:t>Value</a:t>
            </a:r>
            <a:r>
              <a:rPr lang="en-US" altLang="en-US" dirty="0"/>
              <a:t>: The "brightness relative to the brightness of a similarly illuminated white“. Can also be called </a:t>
            </a:r>
            <a:r>
              <a:rPr lang="en-US" altLang="en-US" b="1" dirty="0"/>
              <a:t>brightness or intensity</a:t>
            </a:r>
            <a:r>
              <a:rPr lang="en-US" altLang="en-US" dirty="0"/>
              <a:t>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[Wikipedia]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A6ACE5-F33F-4F54-8F9F-9D0CB4F03D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67" r="40399"/>
          <a:stretch/>
        </p:blipFill>
        <p:spPr>
          <a:xfrm>
            <a:off x="5928470" y="830349"/>
            <a:ext cx="6060330" cy="564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56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461BF-32DE-4626-9A90-3638E4242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F95DD5-FAFC-4D93-BEE2-D4995DD9E5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also think of an image as 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Times New Roman" pitchFamily="18" charset="0"/>
                  </a:rPr>
                  <a:t> 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F95DD5-FAFC-4D93-BEE2-D4995DD9E5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>
            <a:extLst>
              <a:ext uri="{FF2B5EF4-FFF2-40B4-BE49-F238E27FC236}">
                <a16:creationId xmlns:a16="http://schemas.microsoft.com/office/drawing/2014/main" id="{B0611509-7697-4CC5-AE11-12FEA3831213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558" y="2257425"/>
            <a:ext cx="4914900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E3FBB1B-0C17-47F0-940C-452BC59110DC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68" y="2257425"/>
            <a:ext cx="46375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57012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583AA-8B7D-4B3A-A777-A07B0ABD4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D726F-C8F1-4B0F-A73B-D51728F86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0E1869-565B-4AF3-9FBD-25B0C8D3A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896" y="451744"/>
            <a:ext cx="8634208" cy="61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81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85C4-C252-4821-BA21-2B25B505B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9706A-07EF-4E72-A5DA-5FE0EE59E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6597B3-9B49-4C72-A391-04271A33E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9"/>
          <a:stretch/>
        </p:blipFill>
        <p:spPr>
          <a:xfrm>
            <a:off x="612843" y="381000"/>
            <a:ext cx="11375957" cy="649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143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1BEC2-280C-4291-8015-A1845FC9E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F9149-54A1-4DC1-9FB6-D69FE604E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e, f, g: single channel image representation.</a:t>
            </a:r>
          </a:p>
          <a:p>
            <a:r>
              <a:rPr lang="en-US" dirty="0"/>
              <a:t>Conclusion: people are much more responsive to intensity then chroma.</a:t>
            </a:r>
          </a:p>
          <a:p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E4EA4AC-F9C5-46FA-AA0A-D9A0738F8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68" y="2124785"/>
            <a:ext cx="11399664" cy="455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8442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EA572-1B36-41A7-8CCC-A41B2FB7F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color spaces: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BB016-088B-4C28-8EA2-59ACE4063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L: lightness from black (0) to white (100).</a:t>
            </a:r>
          </a:p>
          <a:p>
            <a:r>
              <a:rPr lang="en-US" dirty="0"/>
              <a:t>A: from green (−) to red (+).</a:t>
            </a:r>
          </a:p>
          <a:p>
            <a:r>
              <a:rPr lang="en-US" dirty="0"/>
              <a:t>B: from blue (−) to yellow (+).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751709-99AC-401F-8B74-1015F78456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272" r="1"/>
          <a:stretch/>
        </p:blipFill>
        <p:spPr>
          <a:xfrm>
            <a:off x="7928043" y="586493"/>
            <a:ext cx="4263957" cy="61936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EA8B6B-7DA6-4F61-884D-693A56B992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1" t="9767" r="52513" b="8213"/>
          <a:stretch/>
        </p:blipFill>
        <p:spPr>
          <a:xfrm>
            <a:off x="2666739" y="2626468"/>
            <a:ext cx="3704878" cy="392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654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67980-791A-418F-AF88-802978206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color spaces: YUV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0E-BE23-4D1D-BEE2-50338262E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62000"/>
            <a:ext cx="9490953" cy="5715000"/>
          </a:xfrm>
        </p:spPr>
        <p:txBody>
          <a:bodyPr/>
          <a:lstStyle/>
          <a:p>
            <a:r>
              <a:rPr lang="en-US" dirty="0"/>
              <a:t>Y: brightness/ intensity.</a:t>
            </a:r>
          </a:p>
          <a:p>
            <a:r>
              <a:rPr lang="en-US" dirty="0"/>
              <a:t>U: blue projection.</a:t>
            </a:r>
          </a:p>
          <a:p>
            <a:r>
              <a:rPr lang="en-US" dirty="0"/>
              <a:t>V: red projection.</a:t>
            </a:r>
          </a:p>
          <a:p>
            <a:endParaRPr lang="en-US" dirty="0"/>
          </a:p>
          <a:p>
            <a:r>
              <a:rPr lang="en-US" dirty="0"/>
              <a:t>[Similar to </a:t>
            </a:r>
            <a:r>
              <a:rPr lang="en-US" dirty="0" err="1"/>
              <a:t>YCbCr</a:t>
            </a:r>
            <a:r>
              <a:rPr lang="en-US" dirty="0"/>
              <a:t>]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31C1A42-8254-4A1C-9A01-3E05D4E7C424}"/>
              </a:ext>
            </a:extLst>
          </p:cNvPr>
          <p:cNvGrpSpPr/>
          <p:nvPr/>
        </p:nvGrpSpPr>
        <p:grpSpPr>
          <a:xfrm>
            <a:off x="4426086" y="2187103"/>
            <a:ext cx="4416356" cy="4474723"/>
            <a:chOff x="5200361" y="1285127"/>
            <a:chExt cx="6094107" cy="5204298"/>
          </a:xfrm>
        </p:grpSpPr>
        <p:pic>
          <p:nvPicPr>
            <p:cNvPr id="11266" name="Picture 2">
              <a:extLst>
                <a:ext uri="{FF2B5EF4-FFF2-40B4-BE49-F238E27FC236}">
                  <a16:creationId xmlns:a16="http://schemas.microsoft.com/office/drawing/2014/main" id="{5F725CEF-E2B7-4449-B5C3-8B1370ED84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0169" y="1285127"/>
              <a:ext cx="5204299" cy="5204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5D3793D-29DC-46B1-A32D-A1736AD551EE}"/>
                </a:ext>
              </a:extLst>
            </p:cNvPr>
            <p:cNvSpPr txBox="1"/>
            <p:nvPr/>
          </p:nvSpPr>
          <p:spPr>
            <a:xfrm>
              <a:off x="5200361" y="3672501"/>
              <a:ext cx="1037464" cy="429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Y=0.5</a:t>
              </a:r>
            </a:p>
          </p:txBody>
        </p:sp>
      </p:grpSp>
      <p:pic>
        <p:nvPicPr>
          <p:cNvPr id="11268" name="Picture 4">
            <a:extLst>
              <a:ext uri="{FF2B5EF4-FFF2-40B4-BE49-F238E27FC236}">
                <a16:creationId xmlns:a16="http://schemas.microsoft.com/office/drawing/2014/main" id="{9B86298D-A01B-421E-9458-4D801316E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063" y="0"/>
            <a:ext cx="22939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326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b="1" dirty="0"/>
              <a:t>Pixel-wise operations</a:t>
            </a:r>
          </a:p>
          <a:p>
            <a:r>
              <a:rPr lang="en-US" dirty="0"/>
              <a:t>Histogram equalization</a:t>
            </a:r>
          </a:p>
          <a:p>
            <a:r>
              <a:rPr lang="en-US" dirty="0"/>
              <a:t>Template matching</a:t>
            </a:r>
          </a:p>
          <a:p>
            <a:r>
              <a:rPr lang="en-US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r>
              <a:rPr lang="en-US" dirty="0"/>
              <a:t>Color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350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8D71-FF0F-4299-9CF7-611F160D9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4F77D-C03C-478A-8E27-95BB33A1B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Pixel-wise operators, or point operators, are defined as such that each output pixel’s value depends on only the corresponding input pixel value.</a:t>
            </a:r>
          </a:p>
        </p:txBody>
      </p:sp>
    </p:spTree>
    <p:extLst>
      <p:ext uri="{BB962C8B-B14F-4D97-AF65-F5344CB8AC3E}">
        <p14:creationId xmlns:p14="http://schemas.microsoft.com/office/powerpoint/2010/main" val="4129007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contrast</a:t>
              </a:r>
              <a:endParaRPr sz="200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FC7B7D5-8AA2-4288-81B6-8DA0AC44ED60}"/>
              </a:ext>
            </a:extLst>
          </p:cNvPr>
          <p:cNvSpPr/>
          <p:nvPr/>
        </p:nvSpPr>
        <p:spPr>
          <a:xfrm>
            <a:off x="3135296" y="3078624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AFF81F-F7F6-4C39-A026-57BE819D9C5F}"/>
              </a:ext>
            </a:extLst>
          </p:cNvPr>
          <p:cNvSpPr/>
          <p:nvPr/>
        </p:nvSpPr>
        <p:spPr>
          <a:xfrm>
            <a:off x="6072929" y="3144529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1092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41A863A-5212-4FE5-AA4E-9154EC9F2C2A}"/>
              </a:ext>
            </a:extLst>
          </p:cNvPr>
          <p:cNvSpPr/>
          <p:nvPr/>
        </p:nvSpPr>
        <p:spPr>
          <a:xfrm>
            <a:off x="237686" y="6190101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53FEFE-2FD7-43B9-A29C-83714A0717F6}"/>
              </a:ext>
            </a:extLst>
          </p:cNvPr>
          <p:cNvSpPr/>
          <p:nvPr/>
        </p:nvSpPr>
        <p:spPr>
          <a:xfrm>
            <a:off x="3187432" y="606683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C38082-9224-454A-AFE7-4962B2B778D7}"/>
              </a:ext>
            </a:extLst>
          </p:cNvPr>
          <p:cNvSpPr/>
          <p:nvPr/>
        </p:nvSpPr>
        <p:spPr>
          <a:xfrm>
            <a:off x="6246692" y="6082945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13900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029118"/>
      </p:ext>
    </p:extLst>
  </p:cSld>
  <p:clrMapOvr>
    <a:masterClrMapping/>
  </p:clrMapOvr>
</p:sld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3527</TotalTime>
  <Words>2654</Words>
  <Application>Microsoft Office PowerPoint</Application>
  <PresentationFormat>Widescreen</PresentationFormat>
  <Paragraphs>509</Paragraphs>
  <Slides>64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Arial</vt:lpstr>
      <vt:lpstr>Calibri</vt:lpstr>
      <vt:lpstr>Calibri Light</vt:lpstr>
      <vt:lpstr>Cambria Math</vt:lpstr>
      <vt:lpstr>Helvetica</vt:lpstr>
      <vt:lpstr>Times New Roman</vt:lpstr>
      <vt:lpstr>class_layout</vt:lpstr>
      <vt:lpstr>Basic image processing</vt:lpstr>
      <vt:lpstr>References</vt:lpstr>
      <vt:lpstr>Some motivation</vt:lpstr>
      <vt:lpstr>contents</vt:lpstr>
      <vt:lpstr>Image representation</vt:lpstr>
      <vt:lpstr>Image representation</vt:lpstr>
      <vt:lpstr>contents</vt:lpstr>
      <vt:lpstr>Pixel-wise operators</vt:lpstr>
      <vt:lpstr>Pixel-wise operators</vt:lpstr>
      <vt:lpstr>Pixel-wise operators</vt:lpstr>
      <vt:lpstr>Pixel-wise operators</vt:lpstr>
      <vt:lpstr>Pixel-wise operators</vt:lpstr>
      <vt:lpstr>Pixel-wise operators</vt:lpstr>
      <vt:lpstr>Pixel-wise operators</vt:lpstr>
      <vt:lpstr>Contrast</vt:lpstr>
      <vt:lpstr>Pixel-wise operators</vt:lpstr>
      <vt:lpstr>Pixel-wise operators</vt:lpstr>
      <vt:lpstr>Pixel-wise operators</vt:lpstr>
      <vt:lpstr>Gamma correction</vt:lpstr>
      <vt:lpstr>Gamma correction</vt:lpstr>
      <vt:lpstr>Some more point- wise operators</vt:lpstr>
      <vt:lpstr>contents</vt:lpstr>
      <vt:lpstr>Histogram equalization</vt:lpstr>
      <vt:lpstr>Histogram equalization</vt:lpstr>
      <vt:lpstr>PDF and CDF</vt:lpstr>
      <vt:lpstr>PDF equalization</vt:lpstr>
      <vt:lpstr>PDF equalization</vt:lpstr>
      <vt:lpstr>Back to histogram equalization</vt:lpstr>
      <vt:lpstr>Other variants of histogram equalization</vt:lpstr>
      <vt:lpstr>Other variants of histogram equalization</vt:lpstr>
      <vt:lpstr>contents</vt:lpstr>
      <vt:lpstr>Template matching</vt:lpstr>
      <vt:lpstr>SSD – sum squared distances</vt:lpstr>
      <vt:lpstr>SSD – sum squared distances</vt:lpstr>
      <vt:lpstr>SSD – sum squared distances</vt:lpstr>
      <vt:lpstr>CC – cross correlation </vt:lpstr>
      <vt:lpstr>CC – cross correlation </vt:lpstr>
      <vt:lpstr>CC – cross correlation </vt:lpstr>
      <vt:lpstr>Zero mean cross correlation</vt:lpstr>
      <vt:lpstr>Zero mean cross correlation</vt:lpstr>
      <vt:lpstr>Zero mean cross correlation</vt:lpstr>
      <vt:lpstr>ZNCC – zero mean normalized cross correlation</vt:lpstr>
      <vt:lpstr>ZNCC – zero mean normalized cross correlation</vt:lpstr>
      <vt:lpstr>ZNCC – zero mean normalized cross correlation</vt:lpstr>
      <vt:lpstr>Template matching- SSD, ZNCC</vt:lpstr>
      <vt:lpstr>contents</vt:lpstr>
      <vt:lpstr>Morphology</vt:lpstr>
      <vt:lpstr>Morphology</vt:lpstr>
      <vt:lpstr>Morphology</vt:lpstr>
      <vt:lpstr>Morphology</vt:lpstr>
      <vt:lpstr>Dilation</vt:lpstr>
      <vt:lpstr>Erosion</vt:lpstr>
      <vt:lpstr>Opening</vt:lpstr>
      <vt:lpstr>Closing</vt:lpstr>
      <vt:lpstr>contents</vt:lpstr>
      <vt:lpstr>Connected components</vt:lpstr>
      <vt:lpstr>contents</vt:lpstr>
      <vt:lpstr>HSV</vt:lpstr>
      <vt:lpstr>HSV</vt:lpstr>
      <vt:lpstr>PowerPoint Presentation</vt:lpstr>
      <vt:lpstr>PowerPoint Presentation</vt:lpstr>
      <vt:lpstr>HSV</vt:lpstr>
      <vt:lpstr>More color spaces: LAB</vt:lpstr>
      <vt:lpstr>More color spaces: YUV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image processing</dc:title>
  <dc:creator> </dc:creator>
  <cp:lastModifiedBy> </cp:lastModifiedBy>
  <cp:revision>192</cp:revision>
  <dcterms:created xsi:type="dcterms:W3CDTF">2019-07-13T08:31:13Z</dcterms:created>
  <dcterms:modified xsi:type="dcterms:W3CDTF">2020-02-22T13:27:38Z</dcterms:modified>
</cp:coreProperties>
</file>